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69"/>
  </p:notesMasterIdLst>
  <p:sldIdLst>
    <p:sldId id="350" r:id="rId2"/>
    <p:sldId id="321" r:id="rId3"/>
    <p:sldId id="353" r:id="rId4"/>
    <p:sldId id="354" r:id="rId5"/>
    <p:sldId id="322" r:id="rId6"/>
    <p:sldId id="323" r:id="rId7"/>
    <p:sldId id="342" r:id="rId8"/>
    <p:sldId id="343" r:id="rId9"/>
    <p:sldId id="344" r:id="rId10"/>
    <p:sldId id="345" r:id="rId11"/>
    <p:sldId id="346" r:id="rId12"/>
    <p:sldId id="347" r:id="rId13"/>
    <p:sldId id="355" r:id="rId14"/>
    <p:sldId id="287" r:id="rId15"/>
    <p:sldId id="356" r:id="rId16"/>
    <p:sldId id="272" r:id="rId17"/>
    <p:sldId id="261" r:id="rId18"/>
    <p:sldId id="262" r:id="rId19"/>
    <p:sldId id="307" r:id="rId20"/>
    <p:sldId id="263" r:id="rId21"/>
    <p:sldId id="357" r:id="rId22"/>
    <p:sldId id="289" r:id="rId23"/>
    <p:sldId id="273" r:id="rId24"/>
    <p:sldId id="305" r:id="rId25"/>
    <p:sldId id="306" r:id="rId26"/>
    <p:sldId id="264" r:id="rId27"/>
    <p:sldId id="291" r:id="rId28"/>
    <p:sldId id="265" r:id="rId29"/>
    <p:sldId id="266" r:id="rId30"/>
    <p:sldId id="267" r:id="rId31"/>
    <p:sldId id="268" r:id="rId32"/>
    <p:sldId id="269" r:id="rId33"/>
    <p:sldId id="271" r:id="rId34"/>
    <p:sldId id="270" r:id="rId35"/>
    <p:sldId id="298" r:id="rId36"/>
    <p:sldId id="300" r:id="rId37"/>
    <p:sldId id="301" r:id="rId38"/>
    <p:sldId id="302" r:id="rId39"/>
    <p:sldId id="303" r:id="rId40"/>
    <p:sldId id="297" r:id="rId41"/>
    <p:sldId id="294" r:id="rId42"/>
    <p:sldId id="295" r:id="rId43"/>
    <p:sldId id="275" r:id="rId44"/>
    <p:sldId id="276" r:id="rId45"/>
    <p:sldId id="278" r:id="rId46"/>
    <p:sldId id="279" r:id="rId47"/>
    <p:sldId id="280" r:id="rId48"/>
    <p:sldId id="288" r:id="rId49"/>
    <p:sldId id="281" r:id="rId50"/>
    <p:sldId id="284" r:id="rId51"/>
    <p:sldId id="293" r:id="rId52"/>
    <p:sldId id="358" r:id="rId53"/>
    <p:sldId id="314" r:id="rId54"/>
    <p:sldId id="315" r:id="rId55"/>
    <p:sldId id="349" r:id="rId56"/>
    <p:sldId id="316" r:id="rId57"/>
    <p:sldId id="359" r:id="rId58"/>
    <p:sldId id="360" r:id="rId59"/>
    <p:sldId id="361" r:id="rId60"/>
    <p:sldId id="362" r:id="rId61"/>
    <p:sldId id="363" r:id="rId62"/>
    <p:sldId id="364" r:id="rId63"/>
    <p:sldId id="365" r:id="rId64"/>
    <p:sldId id="366" r:id="rId65"/>
    <p:sldId id="367" r:id="rId66"/>
    <p:sldId id="368" r:id="rId67"/>
    <p:sldId id="369" r:id="rId68"/>
  </p:sldIdLst>
  <p:sldSz cx="8999538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4245" autoAdjust="0"/>
  </p:normalViewPr>
  <p:slideViewPr>
    <p:cSldViewPr snapToGrid="0" snapToObjects="1">
      <p:cViewPr varScale="1">
        <p:scale>
          <a:sx n="85" d="100"/>
          <a:sy n="85" d="100"/>
        </p:scale>
        <p:origin x="696" y="58"/>
      </p:cViewPr>
      <p:guideLst>
        <p:guide orient="horz" pos="2268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VALOR BIOLÓGICO DAS WHEYS</c:v>
                </c:pt>
              </c:strCache>
            </c:strRef>
          </c:tx>
          <c:invertIfNegative val="0"/>
          <c:cat>
            <c:strRef>
              <c:f>Plan1!$A$2:$A$4</c:f>
              <c:strCache>
                <c:ptCount val="3"/>
                <c:pt idx="0">
                  <c:v>HIDROLISADA</c:v>
                </c:pt>
                <c:pt idx="1">
                  <c:v>ISOLADA</c:v>
                </c:pt>
                <c:pt idx="2">
                  <c:v>CONCENTRADA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159</c:v>
                </c:pt>
                <c:pt idx="1">
                  <c:v>146</c:v>
                </c:pt>
                <c:pt idx="2">
                  <c:v>104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744975600"/>
        <c:axId val="-744967440"/>
      </c:barChart>
      <c:catAx>
        <c:axId val="-744975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744967440"/>
        <c:crosses val="autoZero"/>
        <c:auto val="1"/>
        <c:lblAlgn val="ctr"/>
        <c:lblOffset val="100"/>
        <c:noMultiLvlLbl val="0"/>
      </c:catAx>
      <c:valAx>
        <c:axId val="-744967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744975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6FAE9-3303-2D4E-BFB0-9A9FD19487DD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685800"/>
            <a:ext cx="42862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82BE1-0E09-5742-B2E0-8720B394B60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0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685800"/>
            <a:ext cx="42862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82BE1-0E09-5742-B2E0-8720B394B60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752" y="2337313"/>
            <a:ext cx="5824188" cy="2677831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752" y="5015143"/>
            <a:ext cx="5824188" cy="90429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9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9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9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9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99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49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9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347146" y="1927313"/>
            <a:ext cx="1039900" cy="225047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011147" y="3434369"/>
            <a:ext cx="4051892" cy="225048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89" y="973239"/>
            <a:ext cx="6243451" cy="745194"/>
          </a:xfrm>
        </p:spPr>
        <p:txBody>
          <a:bodyPr anchor="ctr"/>
          <a:lstStyle>
            <a:lvl1pPr>
              <a:defRPr sz="314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6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70" y="2369945"/>
            <a:ext cx="3041844" cy="3170662"/>
          </a:xfrm>
        </p:spPr>
        <p:txBody>
          <a:bodyPr anchor="ctr"/>
          <a:lstStyle>
            <a:lvl1pPr algn="l">
              <a:defRPr sz="3149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384" y="2369945"/>
            <a:ext cx="3033817" cy="3170662"/>
          </a:xfrm>
        </p:spPr>
        <p:txBody>
          <a:bodyPr anchor="ctr"/>
          <a:lstStyle>
            <a:lvl1pPr marL="0" indent="0" algn="l">
              <a:buNone/>
              <a:defRPr sz="1968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4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2751" y="2613085"/>
            <a:ext cx="3579521" cy="3706316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7267" y="2613087"/>
            <a:ext cx="3579521" cy="370631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8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175" y="2613084"/>
            <a:ext cx="3576098" cy="797079"/>
          </a:xfrm>
        </p:spPr>
        <p:txBody>
          <a:bodyPr anchor="b">
            <a:noAutofit/>
          </a:bodyPr>
          <a:lstStyle>
            <a:lvl1pPr marL="0" indent="0">
              <a:buNone/>
              <a:defRPr sz="2362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2751" y="3410163"/>
            <a:ext cx="3579521" cy="2909235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7267" y="2613084"/>
            <a:ext cx="3579520" cy="794292"/>
          </a:xfrm>
        </p:spPr>
        <p:txBody>
          <a:bodyPr anchor="b">
            <a:noAutofit/>
          </a:bodyPr>
          <a:lstStyle>
            <a:lvl1pPr marL="0" indent="0">
              <a:buNone/>
              <a:defRPr sz="2362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7267" y="3407376"/>
            <a:ext cx="3579521" cy="291202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08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5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7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1" y="1519855"/>
            <a:ext cx="2669735" cy="1570021"/>
          </a:xfrm>
        </p:spPr>
        <p:txBody>
          <a:bodyPr anchor="b"/>
          <a:lstStyle>
            <a:lvl1pPr algn="l">
              <a:defRPr sz="2362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6745" y="1519855"/>
            <a:ext cx="3575456" cy="4799542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2753" y="3240474"/>
            <a:ext cx="2669734" cy="3079707"/>
          </a:xfrm>
        </p:spPr>
        <p:txBody>
          <a:bodyPr/>
          <a:lstStyle>
            <a:lvl1pPr marL="0" indent="0">
              <a:buNone/>
              <a:defRPr sz="1378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2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1450140"/>
            <a:ext cx="2939897" cy="1653184"/>
          </a:xfrm>
        </p:spPr>
        <p:txBody>
          <a:bodyPr anchor="b">
            <a:normAutofit/>
          </a:bodyPr>
          <a:lstStyle>
            <a:lvl1pPr algn="l">
              <a:defRPr sz="2362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48294" y="1386535"/>
            <a:ext cx="2747007" cy="442624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75"/>
            </a:lvl1pPr>
            <a:lvl2pPr marL="449976" indent="0">
              <a:buNone/>
              <a:defRPr sz="1575"/>
            </a:lvl2pPr>
            <a:lvl3pPr marL="899952" indent="0">
              <a:buNone/>
              <a:defRPr sz="1575"/>
            </a:lvl3pPr>
            <a:lvl4pPr marL="1349929" indent="0">
              <a:buNone/>
              <a:defRPr sz="1575"/>
            </a:lvl4pPr>
            <a:lvl5pPr marL="1799905" indent="0">
              <a:buNone/>
              <a:defRPr sz="1575"/>
            </a:lvl5pPr>
            <a:lvl6pPr marL="2249881" indent="0">
              <a:buNone/>
              <a:defRPr sz="1575"/>
            </a:lvl6pPr>
            <a:lvl7pPr marL="2699857" indent="0">
              <a:buNone/>
              <a:defRPr sz="1575"/>
            </a:lvl7pPr>
            <a:lvl8pPr marL="3149834" indent="0">
              <a:buNone/>
              <a:defRPr sz="1575"/>
            </a:lvl8pPr>
            <a:lvl9pPr marL="3599810" indent="0">
              <a:buNone/>
              <a:defRPr sz="157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2752" y="3239691"/>
            <a:ext cx="2939897" cy="2573088"/>
          </a:xfrm>
        </p:spPr>
        <p:txBody>
          <a:bodyPr>
            <a:normAutofit/>
          </a:bodyPr>
          <a:lstStyle>
            <a:lvl1pPr marL="0" indent="0">
              <a:buNone/>
              <a:defRPr sz="1378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0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5208378"/>
            <a:ext cx="6320546" cy="594944"/>
          </a:xfrm>
        </p:spPr>
        <p:txBody>
          <a:bodyPr anchor="b">
            <a:normAutofit/>
          </a:bodyPr>
          <a:lstStyle>
            <a:lvl1pPr algn="l">
              <a:defRPr sz="2362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2752" y="719931"/>
            <a:ext cx="6320546" cy="359965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75"/>
            </a:lvl1pPr>
            <a:lvl2pPr marL="449976" indent="0">
              <a:buNone/>
              <a:defRPr sz="1575"/>
            </a:lvl2pPr>
            <a:lvl3pPr marL="899952" indent="0">
              <a:buNone/>
              <a:defRPr sz="1575"/>
            </a:lvl3pPr>
            <a:lvl4pPr marL="1349929" indent="0">
              <a:buNone/>
              <a:defRPr sz="1575"/>
            </a:lvl4pPr>
            <a:lvl5pPr marL="1799905" indent="0">
              <a:buNone/>
              <a:defRPr sz="1575"/>
            </a:lvl5pPr>
            <a:lvl6pPr marL="2249881" indent="0">
              <a:buNone/>
              <a:defRPr sz="1575"/>
            </a:lvl6pPr>
            <a:lvl7pPr marL="2699857" indent="0">
              <a:buNone/>
              <a:defRPr sz="1575"/>
            </a:lvl7pPr>
            <a:lvl8pPr marL="3149834" indent="0">
              <a:buNone/>
              <a:defRPr sz="1575"/>
            </a:lvl8pPr>
            <a:lvl9pPr marL="3599810" indent="0">
              <a:buNone/>
              <a:defRPr sz="157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2751" y="5803323"/>
            <a:ext cx="6320546" cy="518283"/>
          </a:xfrm>
        </p:spPr>
        <p:txBody>
          <a:bodyPr>
            <a:normAutofit/>
          </a:bodyPr>
          <a:lstStyle>
            <a:lvl1pPr marL="0" indent="0">
              <a:buNone/>
              <a:defRPr sz="118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973241"/>
            <a:ext cx="6320547" cy="1776964"/>
          </a:xfrm>
        </p:spPr>
        <p:txBody>
          <a:bodyPr/>
          <a:lstStyle>
            <a:lvl1pPr>
              <a:defRPr sz="354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52752" y="3661617"/>
            <a:ext cx="6320547" cy="2663113"/>
          </a:xfrm>
        </p:spPr>
        <p:txBody>
          <a:bodyPr anchor="ctr">
            <a:normAutofit/>
          </a:bodyPr>
          <a:lstStyle>
            <a:lvl1pPr marL="0" indent="0">
              <a:buNone/>
              <a:defRPr sz="1772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06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37202" y="684124"/>
            <a:ext cx="592087" cy="130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874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6957732" y="3044636"/>
            <a:ext cx="609283" cy="130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874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239" y="973240"/>
            <a:ext cx="6063060" cy="3025621"/>
          </a:xfrm>
        </p:spPr>
        <p:txBody>
          <a:bodyPr anchor="ctr"/>
          <a:lstStyle>
            <a:lvl1pPr>
              <a:defRPr sz="354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65362" y="3998861"/>
            <a:ext cx="5556942" cy="349692"/>
          </a:xfrm>
        </p:spPr>
        <p:txBody>
          <a:bodyPr>
            <a:normAutofit/>
          </a:bodyPr>
          <a:lstStyle>
            <a:lvl1pPr marL="0" indent="0">
              <a:buNone/>
              <a:defRPr lang="en-US" sz="1378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2752" y="5249700"/>
            <a:ext cx="6243452" cy="1060916"/>
          </a:xfrm>
        </p:spPr>
        <p:txBody>
          <a:bodyPr anchor="ctr">
            <a:normAutofit/>
          </a:bodyPr>
          <a:lstStyle>
            <a:lvl1pPr marL="0" indent="0">
              <a:buNone/>
              <a:defRPr sz="1772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7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2159794"/>
            <a:ext cx="6320547" cy="2199790"/>
          </a:xfrm>
        </p:spPr>
        <p:txBody>
          <a:bodyPr anchor="b"/>
          <a:lstStyle>
            <a:lvl1pPr algn="l">
              <a:defRPr sz="3937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752" y="5274991"/>
            <a:ext cx="6320546" cy="1044405"/>
          </a:xfrm>
        </p:spPr>
        <p:txBody>
          <a:bodyPr anchor="t"/>
          <a:lstStyle>
            <a:lvl1pPr marL="0" indent="0" algn="l">
              <a:buNone/>
              <a:defRPr sz="1968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7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973240"/>
            <a:ext cx="6322110" cy="745193"/>
          </a:xfrm>
        </p:spPr>
        <p:txBody>
          <a:bodyPr/>
          <a:lstStyle>
            <a:lvl1pPr>
              <a:defRPr sz="314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752" y="2613084"/>
            <a:ext cx="2276883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2752" y="3303794"/>
            <a:ext cx="2276883" cy="3032116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51810" y="2613084"/>
            <a:ext cx="2282282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54622" y="3303794"/>
            <a:ext cx="2282282" cy="3032116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64504" y="2613084"/>
            <a:ext cx="2282282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66761" y="3303794"/>
            <a:ext cx="2280026" cy="3032116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42481" y="2613085"/>
            <a:ext cx="0" cy="3722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757107" y="2613085"/>
            <a:ext cx="0" cy="3722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20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52" y="973240"/>
            <a:ext cx="6245014" cy="745193"/>
          </a:xfrm>
        </p:spPr>
        <p:txBody>
          <a:bodyPr/>
          <a:lstStyle>
            <a:lvl1pPr>
              <a:defRPr sz="314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752" y="4387609"/>
            <a:ext cx="2276883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2955" y="2613084"/>
            <a:ext cx="1983308" cy="151937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75"/>
            </a:lvl1pPr>
            <a:lvl2pPr marL="449976" indent="0">
              <a:buNone/>
              <a:defRPr sz="1575"/>
            </a:lvl2pPr>
            <a:lvl3pPr marL="899952" indent="0">
              <a:buNone/>
              <a:defRPr sz="1575"/>
            </a:lvl3pPr>
            <a:lvl4pPr marL="1349929" indent="0">
              <a:buNone/>
              <a:defRPr sz="1575"/>
            </a:lvl4pPr>
            <a:lvl5pPr marL="1799905" indent="0">
              <a:buNone/>
              <a:defRPr sz="1575"/>
            </a:lvl5pPr>
            <a:lvl6pPr marL="2249881" indent="0">
              <a:buNone/>
              <a:defRPr sz="1575"/>
            </a:lvl6pPr>
            <a:lvl7pPr marL="2699857" indent="0">
              <a:buNone/>
              <a:defRPr sz="1575"/>
            </a:lvl7pPr>
            <a:lvl8pPr marL="3149834" indent="0">
              <a:buNone/>
              <a:defRPr sz="1575"/>
            </a:lvl8pPr>
            <a:lvl9pPr marL="3599810" indent="0">
              <a:buNone/>
              <a:defRPr sz="157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2751" y="5078317"/>
            <a:ext cx="2276883" cy="1246412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57234" y="4387607"/>
            <a:ext cx="2282282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97054" y="2613084"/>
            <a:ext cx="1983308" cy="151937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75"/>
            </a:lvl1pPr>
            <a:lvl2pPr marL="449976" indent="0">
              <a:buNone/>
              <a:defRPr sz="1575"/>
            </a:lvl2pPr>
            <a:lvl3pPr marL="899952" indent="0">
              <a:buNone/>
              <a:defRPr sz="1575"/>
            </a:lvl3pPr>
            <a:lvl4pPr marL="1349929" indent="0">
              <a:buNone/>
              <a:defRPr sz="1575"/>
            </a:lvl4pPr>
            <a:lvl5pPr marL="1799905" indent="0">
              <a:buNone/>
              <a:defRPr sz="1575"/>
            </a:lvl5pPr>
            <a:lvl6pPr marL="2249881" indent="0">
              <a:buNone/>
              <a:defRPr sz="1575"/>
            </a:lvl6pPr>
            <a:lvl7pPr marL="2699857" indent="0">
              <a:buNone/>
              <a:defRPr sz="1575"/>
            </a:lvl7pPr>
            <a:lvl8pPr marL="3149834" indent="0">
              <a:buNone/>
              <a:defRPr sz="1575"/>
            </a:lvl8pPr>
            <a:lvl9pPr marL="3599810" indent="0">
              <a:buNone/>
              <a:defRPr sz="157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57234" y="5089497"/>
            <a:ext cx="2282282" cy="1246412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64504" y="4387609"/>
            <a:ext cx="2282282" cy="690708"/>
          </a:xfrm>
        </p:spPr>
        <p:txBody>
          <a:bodyPr anchor="b">
            <a:noAutofit/>
          </a:bodyPr>
          <a:lstStyle>
            <a:lvl1pPr marL="0" indent="0">
              <a:buNone/>
              <a:defRPr sz="1968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12133" y="2613084"/>
            <a:ext cx="1983308" cy="151937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75"/>
            </a:lvl1pPr>
            <a:lvl2pPr marL="449976" indent="0">
              <a:buNone/>
              <a:defRPr sz="1575"/>
            </a:lvl2pPr>
            <a:lvl3pPr marL="899952" indent="0">
              <a:buNone/>
              <a:defRPr sz="1575"/>
            </a:lvl3pPr>
            <a:lvl4pPr marL="1349929" indent="0">
              <a:buNone/>
              <a:defRPr sz="1575"/>
            </a:lvl4pPr>
            <a:lvl5pPr marL="1799905" indent="0">
              <a:buNone/>
              <a:defRPr sz="1575"/>
            </a:lvl5pPr>
            <a:lvl6pPr marL="2249881" indent="0">
              <a:buNone/>
              <a:defRPr sz="1575"/>
            </a:lvl6pPr>
            <a:lvl7pPr marL="2699857" indent="0">
              <a:buNone/>
              <a:defRPr sz="1575"/>
            </a:lvl7pPr>
            <a:lvl8pPr marL="3149834" indent="0">
              <a:buNone/>
              <a:defRPr sz="1575"/>
            </a:lvl8pPr>
            <a:lvl9pPr marL="3599810" indent="0">
              <a:buNone/>
              <a:defRPr sz="157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64504" y="5078317"/>
            <a:ext cx="2282282" cy="1246412"/>
          </a:xfrm>
        </p:spPr>
        <p:txBody>
          <a:bodyPr anchor="t">
            <a:normAutofit/>
          </a:bodyPr>
          <a:lstStyle>
            <a:lvl1pPr marL="0" indent="0">
              <a:buNone/>
              <a:defRPr sz="1181"/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38041" y="2613085"/>
            <a:ext cx="0" cy="3722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757107" y="2613085"/>
            <a:ext cx="0" cy="3722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8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0896" y="6705828"/>
            <a:ext cx="974949" cy="240039"/>
          </a:xfrm>
        </p:spPr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7979" y="6705827"/>
            <a:ext cx="3798816" cy="24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55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63" y="0"/>
            <a:ext cx="8976331" cy="7202250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08313" y="422180"/>
            <a:ext cx="4537725" cy="63549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082212" y="1962533"/>
            <a:ext cx="6294405" cy="3274250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8999538" cy="7199313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77373" y="1519854"/>
            <a:ext cx="1095924" cy="4799543"/>
          </a:xfrm>
        </p:spPr>
        <p:txBody>
          <a:bodyPr vert="eaVert" anchor="ctr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3045" y="1519854"/>
            <a:ext cx="4347155" cy="479954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038" y="6682300"/>
            <a:ext cx="3798816" cy="24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7305" y="310448"/>
            <a:ext cx="778806" cy="805894"/>
          </a:xfrm>
          <a:prstGeom prst="rect">
            <a:avLst/>
          </a:prstGeom>
        </p:spPr>
        <p:txBody>
          <a:bodyPr/>
          <a:lstStyle>
            <a:lvl1pPr algn="ctr">
              <a:defRPr sz="2756"/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3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63" y="0"/>
            <a:ext cx="9001101" cy="7202250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52752" y="973240"/>
            <a:ext cx="6245014" cy="745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726" y="2613084"/>
            <a:ext cx="6245014" cy="370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4778" y="6682300"/>
            <a:ext cx="974949" cy="240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86" b="1" i="0">
                <a:solidFill>
                  <a:schemeClr val="accent1"/>
                </a:solidFill>
              </a:defRPr>
            </a:lvl1pPr>
          </a:lstStyle>
          <a:p>
            <a:fld id="{0338AA46-E010-C544-823D-EDEB214BF9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509" y="6682299"/>
            <a:ext cx="3798816" cy="2400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86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623274" y="0"/>
            <a:ext cx="674965" cy="115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557305" y="310448"/>
            <a:ext cx="778806" cy="805894"/>
          </a:xfrm>
          <a:prstGeom prst="rect">
            <a:avLst/>
          </a:prstGeom>
        </p:spPr>
        <p:txBody>
          <a:bodyPr anchor="b"/>
          <a:lstStyle>
            <a:lvl1pPr algn="ctr">
              <a:defRPr sz="2756">
                <a:solidFill>
                  <a:schemeClr val="bg1"/>
                </a:solidFill>
              </a:defRPr>
            </a:lvl1pPr>
          </a:lstStyle>
          <a:p>
            <a:fld id="{0FE36442-A921-B24A-B26A-8E217C636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49976" rtl="0" eaLnBrk="1" latinLnBrk="0" hangingPunct="1">
        <a:spcBef>
          <a:spcPct val="0"/>
        </a:spcBef>
        <a:buNone/>
        <a:defRPr sz="3149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7482" indent="-337482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7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74964" indent="-278985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75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4950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78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14936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84922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85929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39066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23308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46918" indent="-224988" algn="l" defTabSz="449976" rtl="0" eaLnBrk="1" latinLnBrk="0" hangingPunct="1">
        <a:spcBef>
          <a:spcPts val="98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81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449976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86" y="143538"/>
            <a:ext cx="6887567" cy="6887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54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04800" y="744071"/>
            <a:ext cx="5593976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943" y="2364685"/>
            <a:ext cx="2528710" cy="142852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017" y="2364685"/>
            <a:ext cx="2530071" cy="142852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97" y="4213411"/>
            <a:ext cx="2352948" cy="159571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494" y="4213411"/>
            <a:ext cx="1539436" cy="1691077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ctrTitle"/>
          </p:nvPr>
        </p:nvSpPr>
        <p:spPr>
          <a:xfrm>
            <a:off x="709316" y="713420"/>
            <a:ext cx="5189460" cy="945168"/>
          </a:xfrm>
        </p:spPr>
        <p:txBody>
          <a:bodyPr/>
          <a:lstStyle/>
          <a:p>
            <a:r>
              <a:rPr lang="pt-BR" dirty="0" smtClean="0"/>
              <a:t>Agradecimentos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341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4800" y="744071"/>
            <a:ext cx="5593976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9669" y="813850"/>
            <a:ext cx="4409530" cy="846557"/>
          </a:xfrm>
        </p:spPr>
        <p:txBody>
          <a:bodyPr/>
          <a:lstStyle/>
          <a:p>
            <a:r>
              <a:rPr lang="pt-BR" dirty="0" smtClean="0"/>
              <a:t>Quem sou eu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88" y="1779532"/>
            <a:ext cx="4422519" cy="24876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169" y="1786218"/>
            <a:ext cx="3307975" cy="248098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05" y="4337357"/>
            <a:ext cx="3932440" cy="214802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4" y="4361109"/>
            <a:ext cx="4289106" cy="21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5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2" y="2287563"/>
            <a:ext cx="7556220" cy="41979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41294" y="735026"/>
            <a:ext cx="5836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ileron Thin" panose="00000300000000000000" pitchFamily="50" charset="0"/>
                <a:cs typeface="Helvetica"/>
              </a:rPr>
              <a:t>ORIGEM DA MATÉRIA PRIMA</a:t>
            </a:r>
            <a:endParaRPr lang="en-US" sz="4000" b="1" dirty="0">
              <a:solidFill>
                <a:schemeClr val="bg1"/>
              </a:solidFill>
              <a:latin typeface="Aileron Thin" panose="00000300000000000000" pitchFamily="50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537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4753" y="1247883"/>
            <a:ext cx="73510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976" indent="-359976">
              <a:buFontTx/>
              <a:buChar char="-"/>
            </a:pPr>
            <a:r>
              <a:rPr lang="pt-BR" b="1" i="1" dirty="0" smtClean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A 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MELHOR VITAMINA E, INCLUINDO-SE AQUI OS TOCOFERÓIS MISTOS, É A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HENKEL DA ALEMANHA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. </a:t>
            </a:r>
          </a:p>
          <a:p>
            <a:pPr marL="359976" indent="-359976">
              <a:buFontTx/>
              <a:buChar char="-"/>
            </a:pPr>
            <a:endParaRPr lang="pt-BR" b="1" i="1" dirty="0">
              <a:solidFill>
                <a:schemeClr val="bg1"/>
              </a:solidFill>
              <a:latin typeface="Aileron SemiBold" panose="00000700000000000000" pitchFamily="50" charset="0"/>
              <a:cs typeface="Helvetica" pitchFamily="34" charset="0"/>
            </a:endParaRPr>
          </a:p>
          <a:p>
            <a:pPr marL="359976" indent="-359976">
              <a:buFontTx/>
              <a:buChar char="-"/>
            </a:pP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OS MELHORES MINERAIS NA FORMA DE PICOLINATO SÃO FABRICADOS PELA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NUTRITION 21 DOS EUA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. </a:t>
            </a:r>
          </a:p>
          <a:p>
            <a:pPr marL="359976" indent="-359976">
              <a:buFontTx/>
              <a:buChar char="-"/>
            </a:pPr>
            <a:endParaRPr lang="pt-BR" b="1" i="1" dirty="0">
              <a:solidFill>
                <a:schemeClr val="bg1"/>
              </a:solidFill>
              <a:latin typeface="Aileron SemiBold" panose="00000700000000000000" pitchFamily="50" charset="0"/>
              <a:cs typeface="Helvetica" pitchFamily="34" charset="0"/>
            </a:endParaRPr>
          </a:p>
          <a:p>
            <a:pPr marL="359976" indent="-359976">
              <a:buFontTx/>
              <a:buChar char="-"/>
            </a:pP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OS MELHORES AMINOÁCIDOS BCAA E GLUTAMINA: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AJINOMOTO; TAKEDA; TANABE NO JAPÃO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, PARA FOSFATIDILSERINA: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FIDIA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NA ITALIA 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E PARA FENILALANINA: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A SEARLE DOS EUA</a:t>
            </a: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. </a:t>
            </a:r>
          </a:p>
          <a:p>
            <a:pPr marL="359976" indent="-359976">
              <a:buFontTx/>
              <a:buChar char="-"/>
            </a:pPr>
            <a:endParaRPr lang="pt-BR" b="1" i="1" dirty="0">
              <a:solidFill>
                <a:schemeClr val="bg1"/>
              </a:solidFill>
              <a:latin typeface="Aileron SemiBold" panose="00000700000000000000" pitchFamily="50" charset="0"/>
              <a:cs typeface="Helvetica" pitchFamily="34" charset="0"/>
            </a:endParaRPr>
          </a:p>
          <a:p>
            <a:pPr marL="359976" indent="-359976">
              <a:buFontTx/>
              <a:buChar char="-"/>
            </a:pP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OS MELHORES FABRICANTES DE WHEY: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VOLAC (INGLATERRA), GLANBIA (NOVA ZELANDIA),  PARMALAT (CANADÁ), AVONMORE (IRLANDA) E ARMOR (FRANÇA).</a:t>
            </a:r>
          </a:p>
          <a:p>
            <a:pPr marL="359976" indent="-359976">
              <a:buFontTx/>
              <a:buChar char="-"/>
            </a:pPr>
            <a:endParaRPr lang="pt-BR" b="1" i="1" dirty="0">
              <a:solidFill>
                <a:schemeClr val="bg1"/>
              </a:solidFill>
              <a:latin typeface="Aileron SemiBold" panose="00000700000000000000" pitchFamily="50" charset="0"/>
              <a:cs typeface="Helvetica" pitchFamily="34" charset="0"/>
            </a:endParaRPr>
          </a:p>
          <a:p>
            <a:pPr marL="359976" indent="-359976">
              <a:buFontTx/>
              <a:buChar char="-"/>
            </a:pPr>
            <a:r>
              <a:rPr lang="pt-BR" b="1" i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A MELHOR CREATINA EM EFICACIA E GRAU DE PUREZA É FABRICADA PELA </a:t>
            </a:r>
            <a:r>
              <a:rPr lang="pt-BR" b="1" i="1" u="sng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SRW TROSTBERG ALZKEM (ALEMANHA</a:t>
            </a:r>
            <a:r>
              <a:rPr lang="pt-BR" b="1" i="1" u="sng" dirty="0" smtClean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)</a:t>
            </a:r>
            <a:r>
              <a:rPr lang="pt-BR" b="1" i="1" dirty="0" smtClean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.</a:t>
            </a:r>
            <a:endParaRPr lang="pt-BR" b="1" i="1" dirty="0">
              <a:solidFill>
                <a:schemeClr val="bg1"/>
              </a:solidFill>
              <a:latin typeface="Aileron SemiBold" panose="00000700000000000000" pitchFamily="50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7506" y="1324324"/>
            <a:ext cx="7225553" cy="4196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É </a:t>
            </a:r>
            <a:r>
              <a:rPr lang="pt-BR" b="1" dirty="0">
                <a:solidFill>
                  <a:srgbClr val="FFFF00"/>
                </a:solidFill>
                <a:latin typeface="Aileron SemiBold" panose="00000700000000000000" pitchFamily="50" charset="0"/>
                <a:cs typeface="Helvetica" pitchFamily="34" charset="0"/>
              </a:rPr>
              <a:t>ESSENCIAL VERIFICAR SE UM FABRICANTE ADERE AOS MAIS ALTOS PADRÕES DE QUALIDADE DISPONÍVEIS, INCLUINDO O USO DOS MELHORES INGREDIENTES, QUE GERALMENTE SÃO MAIS CAROS. </a:t>
            </a:r>
          </a:p>
          <a:p>
            <a:pPr marL="359976" indent="-359976" algn="ctr">
              <a:lnSpc>
                <a:spcPct val="150000"/>
              </a:lnSpc>
              <a:buFontTx/>
              <a:buChar char="-"/>
            </a:pPr>
            <a:endParaRPr lang="pt-BR" b="1" dirty="0">
              <a:solidFill>
                <a:srgbClr val="FFFF00"/>
              </a:solidFill>
              <a:latin typeface="Aileron SemiBold" panose="00000700000000000000" pitchFamily="50" charset="0"/>
              <a:cs typeface="Helvetica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ESSE É O MOTIVO DO </a:t>
            </a:r>
            <a:r>
              <a:rPr lang="pt-BR" b="1" dirty="0" smtClean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PORQUÊ </a:t>
            </a:r>
            <a:r>
              <a:rPr lang="pt-BR" b="1" dirty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É CRÍTICO QUE O PROFISSIONAL QUE ACONSELHE ESTE OU AQUELE PRODUTO ABSOLUTAMENTE CONHEÇA E ESTEJA INFORMADO DE QUE ESTÁ LIDANDO COM UM FABRICANTE COM EXPERIÊNCIA E QUALIFICAÇÃO EM TODAS ESSAS ÁREAS</a:t>
            </a:r>
            <a:r>
              <a:rPr lang="pt-BR" b="1" dirty="0" smtClean="0">
                <a:solidFill>
                  <a:schemeClr val="bg1"/>
                </a:solidFill>
                <a:latin typeface="Aileron SemiBold" panose="00000700000000000000" pitchFamily="50" charset="0"/>
                <a:cs typeface="Helvetica" pitchFamily="34" charset="0"/>
              </a:rPr>
              <a:t>.</a:t>
            </a:r>
            <a:endParaRPr lang="pt-BR" b="1" dirty="0">
              <a:solidFill>
                <a:srgbClr val="FFFF00"/>
              </a:solidFill>
              <a:latin typeface="Aileron SemiBold" panose="00000700000000000000" pitchFamily="50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1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8211" y="1273699"/>
            <a:ext cx="7153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ileron Thin" panose="00000300000000000000" pitchFamily="50" charset="0"/>
                <a:cs typeface="Helvetica"/>
              </a:rPr>
              <a:t>AMINOACIDOS (AMINOACIDS)</a:t>
            </a:r>
            <a:endParaRPr lang="en-US" sz="4000" b="1" dirty="0">
              <a:solidFill>
                <a:schemeClr val="bg1"/>
              </a:solidFill>
              <a:latin typeface="Aileron Thin" panose="00000300000000000000" pitchFamily="50" charset="0"/>
              <a:cs typeface="Helvetica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1" y="2286054"/>
            <a:ext cx="7520362" cy="423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3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5048" y="1432658"/>
            <a:ext cx="7298364" cy="448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785" dirty="0">
                <a:solidFill>
                  <a:srgbClr val="FFFF00"/>
                </a:solidFill>
                <a:latin typeface="+mj-lt"/>
              </a:rPr>
              <a:t>MELHORES </a:t>
            </a:r>
            <a:r>
              <a:rPr lang="pt-BR" sz="1785" dirty="0">
                <a:solidFill>
                  <a:srgbClr val="FFFF00"/>
                </a:solidFill>
                <a:latin typeface="+mj-lt"/>
              </a:rPr>
              <a:t>BCAAS E GLUTAMINAS</a:t>
            </a:r>
            <a:endParaRPr lang="pt-BR" sz="1785" dirty="0">
              <a:solidFill>
                <a:srgbClr val="FFFF00"/>
              </a:solidFill>
              <a:latin typeface="+mj-lt"/>
            </a:endParaRPr>
          </a:p>
          <a:p>
            <a:pPr algn="just"/>
            <a:endParaRPr lang="pt-BR" sz="1785" b="1" dirty="0">
              <a:latin typeface="Aileron SemiBold" panose="00000700000000000000" pitchFamily="50" charset="0"/>
            </a:endParaRPr>
          </a:p>
          <a:p>
            <a:pPr algn="just"/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MATERIA-PRIMA JAPONESA</a:t>
            </a:r>
          </a:p>
          <a:p>
            <a:pPr algn="just"/>
            <a:endParaRPr lang="pt-BR" sz="1785" b="1" i="1" dirty="0">
              <a:solidFill>
                <a:schemeClr val="bg1"/>
              </a:solidFill>
              <a:latin typeface="Aileron SemiBold" panose="00000700000000000000" pitchFamily="50" charset="0"/>
            </a:endParaRPr>
          </a:p>
          <a:p>
            <a:pPr algn="just"/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A EXEMPLO DA </a:t>
            </a:r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AJINOMOTO/TANABE/TAKEDA </a:t>
            </a:r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QUE EM NOSSA OPINIÃO TEM A MELHOR MATÉRIA-PRIMA DO MUNDO EM AMINOÁCIDOS.</a:t>
            </a:r>
          </a:p>
          <a:p>
            <a:pPr algn="just"/>
            <a:endParaRPr lang="pt-BR" sz="1785" b="1" dirty="0">
              <a:latin typeface="Aileron SemiBold" panose="00000700000000000000" pitchFamily="50" charset="0"/>
            </a:endParaRPr>
          </a:p>
          <a:p>
            <a:pPr algn="just"/>
            <a:endParaRPr lang="pt-BR" sz="1785" b="1" dirty="0">
              <a:latin typeface="Aileron SemiBold" panose="00000700000000000000" pitchFamily="50" charset="0"/>
            </a:endParaRPr>
          </a:p>
          <a:p>
            <a:pPr algn="just"/>
            <a:r>
              <a:rPr lang="pt-BR" sz="1785" dirty="0" smtClean="0">
                <a:solidFill>
                  <a:srgbClr val="FFFF00"/>
                </a:solidFill>
                <a:latin typeface="+mj-lt"/>
              </a:rPr>
              <a:t>PIORES </a:t>
            </a:r>
            <a:r>
              <a:rPr lang="pt-BR" sz="1785" dirty="0">
                <a:solidFill>
                  <a:srgbClr val="FFFF00"/>
                </a:solidFill>
                <a:latin typeface="+mj-lt"/>
              </a:rPr>
              <a:t>BCAAS E GLUTAMINAS</a:t>
            </a:r>
            <a:endParaRPr lang="pt-BR" sz="1785" dirty="0">
              <a:solidFill>
                <a:srgbClr val="FFFF00"/>
              </a:solidFill>
              <a:latin typeface="+mj-lt"/>
            </a:endParaRPr>
          </a:p>
          <a:p>
            <a:pPr algn="just"/>
            <a:endParaRPr lang="pt-BR" sz="1785" b="1" dirty="0">
              <a:latin typeface="Aileron SemiBold" panose="00000700000000000000" pitchFamily="50" charset="0"/>
            </a:endParaRPr>
          </a:p>
          <a:p>
            <a:pPr algn="just"/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MATERIA-PRIMA CHINESA</a:t>
            </a:r>
          </a:p>
          <a:p>
            <a:pPr algn="just"/>
            <a:endParaRPr lang="pt-BR" sz="1785" b="1" i="1" dirty="0">
              <a:solidFill>
                <a:schemeClr val="bg1"/>
              </a:solidFill>
              <a:latin typeface="Aileron SemiBold" panose="00000700000000000000" pitchFamily="50" charset="0"/>
            </a:endParaRPr>
          </a:p>
          <a:p>
            <a:pPr algn="just"/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PERFAZ MAIS DE 90% </a:t>
            </a:r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DAS GLUTAMINAS E </a:t>
            </a:r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BCAAS NACIONAIS (TAMBEM VERIFICAMOS EM ALGUNS IMPORTADOS) </a:t>
            </a:r>
            <a:r>
              <a:rPr lang="pt-BR" sz="1785" b="1" i="1" dirty="0">
                <a:solidFill>
                  <a:schemeClr val="bg1"/>
                </a:solidFill>
                <a:latin typeface="Aileron SemiBold" panose="00000700000000000000" pitchFamily="50" charset="0"/>
              </a:rPr>
              <a:t>SÃO DE MATERIA-PRIMA CHINESA</a:t>
            </a:r>
            <a:r>
              <a:rPr lang="pt-BR" sz="1785" b="1" dirty="0" smtClean="0">
                <a:solidFill>
                  <a:schemeClr val="bg1"/>
                </a:solidFill>
                <a:latin typeface="Aileron SemiBold" panose="00000700000000000000" pitchFamily="50" charset="0"/>
              </a:rPr>
              <a:t>.</a:t>
            </a:r>
            <a:endParaRPr lang="pt-BR" sz="1575" dirty="0">
              <a:latin typeface="Aileron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9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04800" y="744071"/>
            <a:ext cx="5593976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+mj-lt"/>
              </a:rPr>
              <a:t>ORIGEM DE MATÉRIA PRIMA GLUTAMINA E BCAA</a:t>
            </a:r>
            <a:endParaRPr lang="pt-BR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458" y="1532117"/>
            <a:ext cx="7655860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890" dirty="0"/>
          </a:p>
          <a:p>
            <a:pPr algn="just"/>
            <a:r>
              <a:rPr lang="pt-BR" sz="1890" dirty="0"/>
              <a:t> </a:t>
            </a:r>
            <a:br>
              <a:rPr lang="pt-BR" sz="1890" dirty="0"/>
            </a:br>
            <a:r>
              <a:rPr lang="pt-BR" sz="1890" b="1" dirty="0">
                <a:solidFill>
                  <a:srgbClr val="FFFF00"/>
                </a:solidFill>
              </a:rPr>
              <a:t>JAPONESA – </a:t>
            </a:r>
            <a:r>
              <a:rPr lang="pt-BR" sz="1890" dirty="0">
                <a:solidFill>
                  <a:schemeClr val="bg1"/>
                </a:solidFill>
              </a:rPr>
              <a:t>(</a:t>
            </a:r>
            <a:r>
              <a:rPr lang="pt-BR" sz="1890" dirty="0">
                <a:solidFill>
                  <a:schemeClr val="bg1"/>
                </a:solidFill>
              </a:rPr>
              <a:t>Ajinomoto/</a:t>
            </a:r>
            <a:r>
              <a:rPr lang="pt-BR" sz="1890" dirty="0" err="1">
                <a:solidFill>
                  <a:schemeClr val="bg1"/>
                </a:solidFill>
              </a:rPr>
              <a:t>Tanabe</a:t>
            </a:r>
            <a:r>
              <a:rPr lang="pt-BR" sz="1890" dirty="0">
                <a:solidFill>
                  <a:schemeClr val="bg1"/>
                </a:solidFill>
              </a:rPr>
              <a:t>/Takeda) </a:t>
            </a:r>
            <a:r>
              <a:rPr lang="pt-BR" sz="1890" dirty="0">
                <a:solidFill>
                  <a:schemeClr val="bg1"/>
                </a:solidFill>
              </a:rPr>
              <a:t>extraída através de fermentação de bactérias que produzem o aminoácido e são consideradas as melhores e não vem carreadas de subtipos nem metais tóxicos. </a:t>
            </a:r>
            <a:r>
              <a:rPr lang="pt-BR" sz="1890" dirty="0">
                <a:solidFill>
                  <a:schemeClr val="bg1"/>
                </a:solidFill>
              </a:rPr>
              <a:t>Matéria prima que chega a ser quase 2 vezes mais cara que a chinesa devido a </a:t>
            </a:r>
            <a:r>
              <a:rPr lang="pt-BR" sz="1890" dirty="0" smtClean="0">
                <a:solidFill>
                  <a:schemeClr val="bg1"/>
                </a:solidFill>
              </a:rPr>
              <a:t>qualidade inquestionável.</a:t>
            </a:r>
            <a:r>
              <a:rPr lang="pt-BR" sz="1890" dirty="0"/>
              <a:t> </a:t>
            </a:r>
            <a:endParaRPr lang="pt-BR" sz="1890" dirty="0"/>
          </a:p>
          <a:p>
            <a:pPr algn="just"/>
            <a:r>
              <a:rPr lang="pt-BR" sz="1890" dirty="0"/>
              <a:t/>
            </a:r>
            <a:br>
              <a:rPr lang="pt-BR" sz="1890" dirty="0"/>
            </a:br>
            <a:r>
              <a:rPr lang="pt-BR" sz="1890" b="1" dirty="0">
                <a:solidFill>
                  <a:srgbClr val="FFFF00"/>
                </a:solidFill>
              </a:rPr>
              <a:t>CHINESA - </a:t>
            </a:r>
            <a:r>
              <a:rPr lang="pt-BR" sz="1890" dirty="0">
                <a:solidFill>
                  <a:schemeClr val="bg1"/>
                </a:solidFill>
              </a:rPr>
              <a:t>extraída através de cabelo e pele de animais por processo de quebra até atingir os aminoácidos específicos mas com o contra dos mesmos virem cheios de metais tóxicos, subtipos e podem ser considerados </a:t>
            </a:r>
            <a:r>
              <a:rPr lang="pt-BR" sz="1890" b="1" i="1" dirty="0">
                <a:solidFill>
                  <a:schemeClr val="bg1"/>
                </a:solidFill>
              </a:rPr>
              <a:t>tóxicos se </a:t>
            </a:r>
            <a:r>
              <a:rPr lang="pt-BR" sz="1890" b="1" i="1" dirty="0" err="1">
                <a:solidFill>
                  <a:schemeClr val="bg1"/>
                </a:solidFill>
              </a:rPr>
              <a:t>superdosados</a:t>
            </a:r>
            <a:r>
              <a:rPr lang="pt-BR" sz="1890" b="1" i="1" dirty="0">
                <a:solidFill>
                  <a:schemeClr val="bg1"/>
                </a:solidFill>
              </a:rPr>
              <a:t> </a:t>
            </a:r>
            <a:r>
              <a:rPr lang="pt-BR" sz="1890" dirty="0">
                <a:solidFill>
                  <a:schemeClr val="bg1"/>
                </a:solidFill>
              </a:rPr>
              <a:t>ao ser humano. </a:t>
            </a:r>
            <a:r>
              <a:rPr lang="pt-BR" sz="1890" dirty="0">
                <a:solidFill>
                  <a:schemeClr val="bg1"/>
                </a:solidFill>
              </a:rPr>
              <a:t>Matéria prima </a:t>
            </a:r>
            <a:r>
              <a:rPr lang="pt-BR" sz="1890" dirty="0">
                <a:solidFill>
                  <a:schemeClr val="bg1"/>
                </a:solidFill>
              </a:rPr>
              <a:t>com custo mais baixo comparada a japonesa</a:t>
            </a:r>
            <a:r>
              <a:rPr lang="pt-BR" sz="1890" dirty="0" smtClean="0">
                <a:solidFill>
                  <a:schemeClr val="bg1"/>
                </a:solidFill>
              </a:rPr>
              <a:t>.</a:t>
            </a:r>
            <a:endParaRPr lang="pt-BR" sz="157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1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8212" y="1899669"/>
            <a:ext cx="72345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BIODISPONIBILIDADE</a:t>
            </a:r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dirty="0"/>
              <a:t> </a:t>
            </a:r>
            <a:br>
              <a:rPr lang="pt-BR" dirty="0"/>
            </a:br>
            <a:r>
              <a:rPr lang="pt-BR" b="1" dirty="0">
                <a:solidFill>
                  <a:srgbClr val="FFFF00"/>
                </a:solidFill>
              </a:rPr>
              <a:t>JAPONESA – </a:t>
            </a:r>
            <a:r>
              <a:rPr lang="pt-BR" dirty="0">
                <a:solidFill>
                  <a:schemeClr val="bg1"/>
                </a:solidFill>
              </a:rPr>
              <a:t>(</a:t>
            </a:r>
            <a:r>
              <a:rPr lang="pt-BR" dirty="0">
                <a:solidFill>
                  <a:schemeClr val="bg1"/>
                </a:solidFill>
              </a:rPr>
              <a:t>Ajinomoto/</a:t>
            </a:r>
            <a:r>
              <a:rPr lang="pt-BR" dirty="0" err="1">
                <a:solidFill>
                  <a:schemeClr val="bg1"/>
                </a:solidFill>
              </a:rPr>
              <a:t>Tanabe</a:t>
            </a:r>
            <a:r>
              <a:rPr lang="pt-BR" dirty="0">
                <a:solidFill>
                  <a:schemeClr val="bg1"/>
                </a:solidFill>
              </a:rPr>
              <a:t>/Takeda) </a:t>
            </a:r>
            <a:r>
              <a:rPr lang="pt-BR" dirty="0" smtClean="0">
                <a:solidFill>
                  <a:schemeClr val="bg1"/>
                </a:solidFill>
              </a:rPr>
              <a:t>tem absorção média de 60-85% no tecido muscular, promovendo maior performance humana e melhora de todas as funções biológicas datadas na literatura até os dias atuais com o uso dos aminoácidos através de alimentação/suplementação. Seu custo benefício e eficácia </a:t>
            </a:r>
            <a:r>
              <a:rPr lang="pt-BR" dirty="0" err="1" smtClean="0">
                <a:solidFill>
                  <a:schemeClr val="bg1"/>
                </a:solidFill>
              </a:rPr>
              <a:t>biodisponível</a:t>
            </a:r>
            <a:r>
              <a:rPr lang="pt-BR" dirty="0" smtClean="0">
                <a:solidFill>
                  <a:schemeClr val="bg1"/>
                </a:solidFill>
              </a:rPr>
              <a:t> se torna algo mais atrativo, inclusive financeiramente falando para os mais </a:t>
            </a:r>
            <a:r>
              <a:rPr lang="pt-BR" dirty="0">
                <a:solidFill>
                  <a:schemeClr val="bg1"/>
                </a:solidFill>
              </a:rPr>
              <a:t>á</a:t>
            </a:r>
            <a:r>
              <a:rPr lang="pt-BR" dirty="0" smtClean="0">
                <a:solidFill>
                  <a:schemeClr val="bg1"/>
                </a:solidFill>
              </a:rPr>
              <a:t>vidos em resultados.</a:t>
            </a:r>
            <a:r>
              <a:rPr lang="pt-BR" dirty="0"/>
              <a:t> </a:t>
            </a:r>
            <a:endParaRPr lang="pt-BR" dirty="0"/>
          </a:p>
          <a:p>
            <a:pPr algn="just"/>
            <a:r>
              <a:rPr lang="pt-BR" dirty="0"/>
              <a:t/>
            </a:r>
            <a:br>
              <a:rPr lang="pt-BR" dirty="0"/>
            </a:br>
            <a:r>
              <a:rPr lang="pt-BR" b="1" dirty="0">
                <a:solidFill>
                  <a:srgbClr val="FFFF00"/>
                </a:solidFill>
              </a:rPr>
              <a:t>CHINESA </a:t>
            </a:r>
            <a:r>
              <a:rPr lang="pt-BR" b="1" dirty="0">
                <a:solidFill>
                  <a:srgbClr val="FFFF00"/>
                </a:solidFill>
              </a:rPr>
              <a:t>– </a:t>
            </a:r>
            <a:r>
              <a:rPr lang="pt-BR" dirty="0">
                <a:solidFill>
                  <a:schemeClr val="bg1"/>
                </a:solidFill>
              </a:rPr>
              <a:t>T</a:t>
            </a:r>
            <a:r>
              <a:rPr lang="pt-BR" dirty="0" smtClean="0">
                <a:solidFill>
                  <a:schemeClr val="bg1"/>
                </a:solidFill>
              </a:rPr>
              <a:t>em absorção média de 35-48% no tecido muscular, sendo apenas interessante para os menos providos financeiramente, afinal, sem sombra de dúvidas, </a:t>
            </a:r>
            <a:r>
              <a:rPr lang="pt-BR" dirty="0">
                <a:solidFill>
                  <a:schemeClr val="bg1"/>
                </a:solidFill>
              </a:rPr>
              <a:t>é</a:t>
            </a:r>
            <a:r>
              <a:rPr lang="pt-BR" dirty="0" smtClean="0">
                <a:solidFill>
                  <a:schemeClr val="bg1"/>
                </a:solidFill>
              </a:rPr>
              <a:t> melhor ingerir estes do que não tomar nada.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+mj-lt"/>
              </a:rPr>
              <a:t>ORIGEM DE MATÉRIA PRIMA GLUTAMINA E BCAA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637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3388" y="2001191"/>
            <a:ext cx="760207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>
                <a:solidFill>
                  <a:srgbClr val="FFFF00"/>
                </a:solidFill>
              </a:rPr>
              <a:t>TABLETE – </a:t>
            </a:r>
            <a:r>
              <a:rPr lang="pt-BR" sz="1600" dirty="0" smtClean="0">
                <a:solidFill>
                  <a:schemeClr val="bg1"/>
                </a:solidFill>
              </a:rPr>
              <a:t>OS TABLETES QUANDO FABRICADOS SOBRE AQUECIMENTO NO PROCESSO DE SOLIDIFICACAO DO AMINOACIDO DETONAM A INTEGRIDADE DOS MESMOS. PODEM SEM FABRICADOS COM ATE 86% DE BCAA E 1300MG POR TABLETE.  CONSUMIDO EM MEDIA DE 60-45 MIN ANTES, RARAS ALGUMAS EXCESSOES COM TECNOLOGIA PATENTEADA.</a:t>
            </a:r>
          </a:p>
          <a:p>
            <a:pPr algn="just"/>
            <a:r>
              <a:rPr lang="pt-BR" sz="1600" dirty="0"/>
              <a:t/>
            </a:r>
            <a:br>
              <a:rPr lang="pt-BR" sz="1600" dirty="0"/>
            </a:br>
            <a:r>
              <a:rPr lang="pt-BR" sz="1600" b="1" dirty="0" smtClean="0">
                <a:solidFill>
                  <a:srgbClr val="FFFF00"/>
                </a:solidFill>
              </a:rPr>
              <a:t>CÁPSULAS </a:t>
            </a:r>
            <a:r>
              <a:rPr lang="pt-BR" sz="1600" b="1" dirty="0">
                <a:solidFill>
                  <a:srgbClr val="FFFF00"/>
                </a:solidFill>
              </a:rPr>
              <a:t>– </a:t>
            </a:r>
            <a:r>
              <a:rPr lang="pt-BR" sz="1600" dirty="0">
                <a:solidFill>
                  <a:schemeClr val="bg1"/>
                </a:solidFill>
              </a:rPr>
              <a:t>PREPARADOS </a:t>
            </a:r>
            <a:r>
              <a:rPr lang="pt-BR" sz="1600" dirty="0" smtClean="0">
                <a:solidFill>
                  <a:schemeClr val="bg1"/>
                </a:solidFill>
              </a:rPr>
              <a:t>ATRAVÉS </a:t>
            </a:r>
            <a:r>
              <a:rPr lang="pt-BR" sz="1600" dirty="0">
                <a:solidFill>
                  <a:schemeClr val="bg1"/>
                </a:solidFill>
              </a:rPr>
              <a:t>DE </a:t>
            </a:r>
            <a:r>
              <a:rPr lang="pt-BR" sz="1600" dirty="0" smtClean="0">
                <a:solidFill>
                  <a:schemeClr val="bg1"/>
                </a:solidFill>
              </a:rPr>
              <a:t>ENCAPSULAÇÃO </a:t>
            </a:r>
            <a:r>
              <a:rPr lang="pt-BR" sz="1600" dirty="0">
                <a:solidFill>
                  <a:schemeClr val="bg1"/>
                </a:solidFill>
              </a:rPr>
              <a:t>DO </a:t>
            </a:r>
            <a:r>
              <a:rPr lang="pt-BR" sz="1600" dirty="0" smtClean="0">
                <a:solidFill>
                  <a:schemeClr val="bg1"/>
                </a:solidFill>
              </a:rPr>
              <a:t>AMINOÁCIDO </a:t>
            </a:r>
            <a:r>
              <a:rPr lang="pt-BR" sz="1600" dirty="0">
                <a:solidFill>
                  <a:schemeClr val="bg1"/>
                </a:solidFill>
              </a:rPr>
              <a:t>PURO SEM MODIFICACOES EXTERNAS. APESAR DAS </a:t>
            </a:r>
            <a:r>
              <a:rPr lang="pt-BR" sz="1600" dirty="0" smtClean="0">
                <a:solidFill>
                  <a:schemeClr val="bg1"/>
                </a:solidFill>
              </a:rPr>
              <a:t>ALEGAÇÕES, </a:t>
            </a:r>
            <a:r>
              <a:rPr lang="pt-BR" sz="1600" dirty="0">
                <a:solidFill>
                  <a:schemeClr val="bg1"/>
                </a:solidFill>
              </a:rPr>
              <a:t>O </a:t>
            </a:r>
            <a:r>
              <a:rPr lang="pt-BR" sz="1600" dirty="0" smtClean="0">
                <a:solidFill>
                  <a:schemeClr val="bg1"/>
                </a:solidFill>
              </a:rPr>
              <a:t>MÁXIMO </a:t>
            </a:r>
            <a:r>
              <a:rPr lang="pt-BR" sz="1600" dirty="0">
                <a:solidFill>
                  <a:schemeClr val="bg1"/>
                </a:solidFill>
              </a:rPr>
              <a:t>QUE CABE EM UMA CAPSULA SÃO 800MG. </a:t>
            </a:r>
            <a:r>
              <a:rPr lang="pt-BR" sz="1600" dirty="0">
                <a:solidFill>
                  <a:schemeClr val="bg1"/>
                </a:solidFill>
              </a:rPr>
              <a:t>EM MEDIA NO MERCADO UTILIZA-SE 600MG E MENOS DE 46% DE BCAA. AS MELHORES MARCAS UTILIZAM AS 800MG COM MAIS DE 80% EM SUA COMPOSICAO. CONSUMIDO EM MEDIA 20-30 MIN ANTES.</a:t>
            </a:r>
          </a:p>
          <a:p>
            <a:pPr algn="just"/>
            <a:endParaRPr lang="pt-BR" sz="1600" b="1" dirty="0">
              <a:solidFill>
                <a:srgbClr val="FF0000"/>
              </a:solidFill>
            </a:endParaRPr>
          </a:p>
          <a:p>
            <a:pPr algn="just"/>
            <a:r>
              <a:rPr lang="pt-BR" sz="1600" b="1" dirty="0">
                <a:solidFill>
                  <a:srgbClr val="FFFF00"/>
                </a:solidFill>
              </a:rPr>
              <a:t>VERSAO EM </a:t>
            </a:r>
            <a:r>
              <a:rPr lang="pt-BR" sz="1600" b="1" dirty="0" smtClean="0">
                <a:solidFill>
                  <a:srgbClr val="FFFF00"/>
                </a:solidFill>
              </a:rPr>
              <a:t>PÓ </a:t>
            </a:r>
            <a:r>
              <a:rPr lang="pt-BR" sz="1600" b="1" dirty="0">
                <a:solidFill>
                  <a:srgbClr val="FFFF00"/>
                </a:solidFill>
              </a:rPr>
              <a:t>– </a:t>
            </a:r>
            <a:r>
              <a:rPr lang="pt-BR" sz="1600" dirty="0">
                <a:solidFill>
                  <a:schemeClr val="bg1"/>
                </a:solidFill>
              </a:rPr>
              <a:t>CONSIDERADA A VERSAO COM MAXIMA ABSORCAO E EFICACIA NO TECIDO MUSCULAR, TEM SUA ORIGEM COM 85% DE ABSORCAO NO TECIDO PARA AS JAPONESAS E DE 35-45% NAS CHINESAS. CONSUMIDO EM MEDIA 10 MINUTOS ANTES OU ATE NO INTRA-TREINO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79929" y="1006296"/>
            <a:ext cx="437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+mj-lt"/>
              </a:rPr>
              <a:t>TABLETES, CÁPSULAS E </a:t>
            </a:r>
            <a:r>
              <a:rPr lang="pt-BR" sz="2400" dirty="0" smtClean="0">
                <a:solidFill>
                  <a:schemeClr val="bg1"/>
                </a:solidFill>
                <a:latin typeface="+mj-lt"/>
              </a:rPr>
              <a:t>PÓ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143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4752" y="1891365"/>
            <a:ext cx="736898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FFFF00"/>
                </a:solidFill>
                <a:latin typeface="+mj-lt"/>
              </a:rPr>
              <a:t>O </a:t>
            </a:r>
            <a:r>
              <a:rPr lang="pt-BR" b="1" dirty="0">
                <a:solidFill>
                  <a:srgbClr val="FFFF00"/>
                </a:solidFill>
                <a:latin typeface="+mj-lt"/>
              </a:rPr>
              <a:t>PIOR NÃO </a:t>
            </a:r>
            <a:r>
              <a:rPr lang="pt-BR" b="1" dirty="0" smtClean="0">
                <a:solidFill>
                  <a:srgbClr val="FFFF00"/>
                </a:solidFill>
                <a:latin typeface="+mj-lt"/>
              </a:rPr>
              <a:t>É </a:t>
            </a:r>
            <a:r>
              <a:rPr lang="pt-BR" b="1" dirty="0">
                <a:solidFill>
                  <a:srgbClr val="FFFF00"/>
                </a:solidFill>
                <a:latin typeface="+mj-lt"/>
              </a:rPr>
              <a:t>NEM ISSO, INFELIZMENTE ALGUMAS EMPRESAS ALEM DE COMPRAR A PIOR MATERIA-PRIMA AINDA FAZEM USO DE </a:t>
            </a:r>
            <a:r>
              <a:rPr lang="pt-BR" b="1" dirty="0">
                <a:solidFill>
                  <a:srgbClr val="FFFF00"/>
                </a:solidFill>
                <a:latin typeface="+mj-lt"/>
              </a:rPr>
              <a:t>COMPONENTES </a:t>
            </a:r>
            <a:r>
              <a:rPr lang="pt-BR" b="1" dirty="0">
                <a:solidFill>
                  <a:srgbClr val="FFFF00"/>
                </a:solidFill>
                <a:latin typeface="+mj-lt"/>
              </a:rPr>
              <a:t>COMO</a:t>
            </a:r>
            <a:r>
              <a:rPr lang="pt-BR" b="1" dirty="0" smtClean="0">
                <a:solidFill>
                  <a:srgbClr val="FFFF00"/>
                </a:solidFill>
                <a:latin typeface="+mj-lt"/>
              </a:rPr>
              <a:t>:</a:t>
            </a:r>
          </a:p>
          <a:p>
            <a:endParaRPr lang="pt-BR" sz="1500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TALCO </a:t>
            </a:r>
            <a:r>
              <a:rPr lang="pt-BR" sz="1500" b="1" i="1" dirty="0" smtClean="0">
                <a:solidFill>
                  <a:schemeClr val="bg1"/>
                </a:solidFill>
                <a:latin typeface="+mj-lt"/>
              </a:rPr>
              <a:t>FARMACÊUTICO</a:t>
            </a: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CARBONATO DE CALCIO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FOSFATO MONOCALCIO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FOSFATO TRICALCICO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MALTODEXTRINA</a:t>
            </a: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>
                <a:solidFill>
                  <a:schemeClr val="bg1"/>
                </a:solidFill>
                <a:latin typeface="+mj-lt"/>
              </a:rPr>
              <a:t>GELATINA EM </a:t>
            </a:r>
            <a:r>
              <a:rPr lang="pt-BR" sz="1500" b="1" i="1" dirty="0" smtClean="0">
                <a:solidFill>
                  <a:schemeClr val="bg1"/>
                </a:solidFill>
                <a:latin typeface="+mj-lt"/>
              </a:rPr>
              <a:t>PÓ</a:t>
            </a: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i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500" b="1" i="1" dirty="0" smtClean="0">
                <a:solidFill>
                  <a:schemeClr val="bg1"/>
                </a:solidFill>
                <a:latin typeface="+mj-lt"/>
              </a:rPr>
              <a:t>COLÁGENO HIDROLISADO</a:t>
            </a:r>
            <a:endParaRPr lang="pt-BR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+mj-lt"/>
              </a:rPr>
              <a:t>ORIGEM DE MATÉRIA PRIMA GLUTAMINA E BCAA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203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8211" y="919756"/>
            <a:ext cx="7153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ileron Thin" panose="00000300000000000000" pitchFamily="50" charset="0"/>
                <a:cs typeface="Helvetica"/>
              </a:rPr>
              <a:t>WHEY PROTEIN</a:t>
            </a:r>
            <a:endParaRPr lang="en-US" sz="4000" b="1" dirty="0">
              <a:solidFill>
                <a:schemeClr val="bg1"/>
              </a:solidFill>
              <a:latin typeface="Aileron Thin" panose="00000300000000000000" pitchFamily="50" charset="0"/>
              <a:cs typeface="Helvetic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1" y="1670176"/>
            <a:ext cx="7413814" cy="490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8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0262" y="1200422"/>
            <a:ext cx="72224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9980" indent="-299980" algn="just">
              <a:buFontTx/>
              <a:buChar char="-"/>
            </a:pPr>
            <a:r>
              <a:rPr lang="pt-BR" b="1" dirty="0">
                <a:solidFill>
                  <a:srgbClr val="FFFF00"/>
                </a:solidFill>
              </a:rPr>
              <a:t>O SORO DO LEITE NÃO DESNATURADO CONSTITUI-SE DA PORCAO AQUOSA DO LEITE NO PROCESSO DE </a:t>
            </a:r>
            <a:r>
              <a:rPr lang="pt-BR" b="1" dirty="0" smtClean="0">
                <a:solidFill>
                  <a:srgbClr val="FFFF00"/>
                </a:solidFill>
              </a:rPr>
              <a:t>FABRICAÇÃO </a:t>
            </a:r>
            <a:r>
              <a:rPr lang="pt-BR" b="1" dirty="0">
                <a:solidFill>
                  <a:srgbClr val="FFFF00"/>
                </a:solidFill>
              </a:rPr>
              <a:t>DO QUEIJO.</a:t>
            </a:r>
          </a:p>
          <a:p>
            <a:pPr marL="299980" indent="-299980" algn="just">
              <a:buFontTx/>
              <a:buChar char="-"/>
            </a:pPr>
            <a:endParaRPr lang="pt-BR" b="1" dirty="0">
              <a:solidFill>
                <a:srgbClr val="FFFF00"/>
              </a:solidFill>
            </a:endParaRPr>
          </a:p>
          <a:p>
            <a:pPr marL="299980" indent="-299980" algn="just">
              <a:buFontTx/>
              <a:buChar char="-"/>
            </a:pPr>
            <a:r>
              <a:rPr lang="pt-BR" b="1" dirty="0">
                <a:solidFill>
                  <a:srgbClr val="FFFF00"/>
                </a:solidFill>
              </a:rPr>
              <a:t>O WHEY </a:t>
            </a:r>
            <a:r>
              <a:rPr lang="pt-BR" b="1" dirty="0">
                <a:solidFill>
                  <a:srgbClr val="FFFF00"/>
                </a:solidFill>
              </a:rPr>
              <a:t>É</a:t>
            </a:r>
            <a:r>
              <a:rPr lang="pt-BR" b="1" dirty="0" smtClean="0">
                <a:solidFill>
                  <a:srgbClr val="FFFF00"/>
                </a:solidFill>
              </a:rPr>
              <a:t> </a:t>
            </a:r>
            <a:r>
              <a:rPr lang="pt-BR" b="1" dirty="0">
                <a:solidFill>
                  <a:srgbClr val="FFFF00"/>
                </a:solidFill>
              </a:rPr>
              <a:t>UM COMPONENTE DE TODOS </a:t>
            </a:r>
            <a:r>
              <a:rPr lang="pt-BR" b="1" dirty="0">
                <a:solidFill>
                  <a:srgbClr val="FFFF00"/>
                </a:solidFill>
              </a:rPr>
              <a:t>OS TIPOS DE LEITE, SENDO QUE O LEITE DE VACA APRESENTA UM TEOR DE 6,25% DE PROTEINA E, DESSE TOTAL 80% </a:t>
            </a:r>
            <a:r>
              <a:rPr lang="pt-BR" b="1" dirty="0" smtClean="0">
                <a:solidFill>
                  <a:srgbClr val="FFFF00"/>
                </a:solidFill>
              </a:rPr>
              <a:t>É </a:t>
            </a:r>
            <a:r>
              <a:rPr lang="pt-BR" b="1" dirty="0">
                <a:solidFill>
                  <a:srgbClr val="FFFF00"/>
                </a:solidFill>
              </a:rPr>
              <a:t>CASEINA E 20% </a:t>
            </a:r>
            <a:r>
              <a:rPr lang="pt-BR" b="1" dirty="0" smtClean="0">
                <a:solidFill>
                  <a:srgbClr val="FFFF00"/>
                </a:solidFill>
              </a:rPr>
              <a:t>WHEY</a:t>
            </a:r>
            <a:r>
              <a:rPr lang="pt-BR" b="1" dirty="0">
                <a:solidFill>
                  <a:srgbClr val="FFFF00"/>
                </a:solidFill>
              </a:rPr>
              <a:t>. </a:t>
            </a:r>
          </a:p>
        </p:txBody>
      </p:sp>
      <p:pic>
        <p:nvPicPr>
          <p:cNvPr id="1026" name="Picture 2" descr="Resultado de imagem para SORO LE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61" y="3672877"/>
            <a:ext cx="7446585" cy="239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0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6120" y="1227317"/>
            <a:ext cx="7222468" cy="282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9980" indent="-299980" algn="just">
              <a:buFontTx/>
              <a:buChar char="-"/>
            </a:pPr>
            <a:r>
              <a:rPr lang="pt-BR" sz="1470" b="1" dirty="0" smtClean="0">
                <a:solidFill>
                  <a:srgbClr val="FFFF00"/>
                </a:solidFill>
              </a:rPr>
              <a:t>NO </a:t>
            </a:r>
            <a:r>
              <a:rPr lang="pt-BR" sz="1470" b="1" dirty="0">
                <a:solidFill>
                  <a:srgbClr val="FFFF00"/>
                </a:solidFill>
              </a:rPr>
              <a:t>LEITE MATERNO OCORRE O INVERSO SENDO 80% WHEY E 20% </a:t>
            </a:r>
            <a:r>
              <a:rPr lang="pt-BR" sz="1470" b="1" dirty="0" smtClean="0">
                <a:solidFill>
                  <a:srgbClr val="FFFF00"/>
                </a:solidFill>
              </a:rPr>
              <a:t>CASEÍNA</a:t>
            </a:r>
            <a:r>
              <a:rPr lang="pt-BR" sz="1470" b="1" dirty="0">
                <a:solidFill>
                  <a:srgbClr val="FFFF00"/>
                </a:solidFill>
              </a:rPr>
              <a:t>.</a:t>
            </a:r>
          </a:p>
          <a:p>
            <a:pPr marL="299980" indent="-299980" algn="just">
              <a:buFontTx/>
              <a:buChar char="-"/>
            </a:pPr>
            <a:endParaRPr lang="pt-BR" sz="1470" b="1" dirty="0">
              <a:solidFill>
                <a:srgbClr val="FFFF00"/>
              </a:solidFill>
            </a:endParaRPr>
          </a:p>
          <a:p>
            <a:pPr marL="299980" indent="-299980" algn="just">
              <a:buFontTx/>
              <a:buChar char="-"/>
            </a:pPr>
            <a:r>
              <a:rPr lang="pt-BR" sz="1470" b="1" dirty="0">
                <a:solidFill>
                  <a:srgbClr val="FFFF00"/>
                </a:solidFill>
              </a:rPr>
              <a:t>EM SUA FORMA ORIGINAL E BRUTA, O WHEY FRESCO E INTEGRAL PRODUZ NO TRATO INTESTINAL O MESMO EFEITO DO IOGURTE QUE DESDE TEMPOS </a:t>
            </a:r>
            <a:r>
              <a:rPr lang="pt-BR" sz="1470" b="1" dirty="0" smtClean="0">
                <a:solidFill>
                  <a:srgbClr val="FFFF00"/>
                </a:solidFill>
              </a:rPr>
              <a:t>IMEMORÁVEIS </a:t>
            </a:r>
            <a:r>
              <a:rPr lang="pt-BR" sz="1470" b="1" dirty="0">
                <a:solidFill>
                  <a:srgbClr val="FFFF00"/>
                </a:solidFill>
              </a:rPr>
              <a:t>TEM SIDO CONSIDERADO UM AGENTE DE LIMPEZA </a:t>
            </a:r>
            <a:r>
              <a:rPr lang="pt-BR" sz="1470" b="1" dirty="0" smtClean="0">
                <a:solidFill>
                  <a:srgbClr val="FFFF00"/>
                </a:solidFill>
              </a:rPr>
              <a:t>ORG^SNICA </a:t>
            </a:r>
            <a:r>
              <a:rPr lang="pt-BR" sz="1470" b="1" dirty="0">
                <a:solidFill>
                  <a:srgbClr val="FFFF00"/>
                </a:solidFill>
              </a:rPr>
              <a:t>E UM </a:t>
            </a:r>
            <a:r>
              <a:rPr lang="pt-BR" sz="1470" b="1" dirty="0" smtClean="0">
                <a:solidFill>
                  <a:srgbClr val="FFFF00"/>
                </a:solidFill>
              </a:rPr>
              <a:t>REMÉDIO </a:t>
            </a:r>
            <a:r>
              <a:rPr lang="pt-BR" sz="1470" b="1" dirty="0">
                <a:solidFill>
                  <a:srgbClr val="FFFF00"/>
                </a:solidFill>
              </a:rPr>
              <a:t>PARA DIVERSAS DESORDENS INTESTINAIS.</a:t>
            </a:r>
          </a:p>
          <a:p>
            <a:pPr marL="299980" indent="-299980" algn="just">
              <a:buFontTx/>
              <a:buChar char="-"/>
            </a:pPr>
            <a:endParaRPr lang="pt-BR" sz="1470" b="1" dirty="0">
              <a:solidFill>
                <a:srgbClr val="FFFF00"/>
              </a:solidFill>
            </a:endParaRPr>
          </a:p>
          <a:p>
            <a:pPr marL="299980" indent="-299980" algn="just">
              <a:buFontTx/>
              <a:buChar char="-"/>
            </a:pPr>
            <a:r>
              <a:rPr lang="pt-BR" sz="1470" b="1" dirty="0">
                <a:solidFill>
                  <a:srgbClr val="FFFF00"/>
                </a:solidFill>
              </a:rPr>
              <a:t>SOMENTE CERCA DE 0,6% DO LEITE </a:t>
            </a:r>
            <a:r>
              <a:rPr lang="pt-BR" sz="1470" b="1" dirty="0" smtClean="0">
                <a:solidFill>
                  <a:srgbClr val="FFFF00"/>
                </a:solidFill>
              </a:rPr>
              <a:t>É PROTEÍNA</a:t>
            </a:r>
            <a:r>
              <a:rPr lang="pt-BR" sz="1470" b="1" dirty="0">
                <a:solidFill>
                  <a:srgbClr val="FFFF00"/>
                </a:solidFill>
              </a:rPr>
              <a:t>, PORTANTO SÃO NECESSARIOS 229 LITROS DE LEITE PARA FAZER 1KG DE WHEY DA PIOR QUALIDADE E CERCA DE </a:t>
            </a:r>
            <a:r>
              <a:rPr lang="pt-BR" sz="1470" b="1" dirty="0" smtClean="0">
                <a:solidFill>
                  <a:srgbClr val="FFFF00"/>
                </a:solidFill>
              </a:rPr>
              <a:t>2.290 </a:t>
            </a:r>
            <a:r>
              <a:rPr lang="pt-BR" sz="1470" b="1" dirty="0">
                <a:solidFill>
                  <a:srgbClr val="FFFF00"/>
                </a:solidFill>
              </a:rPr>
              <a:t>LITROS DE LEITE PARA FAZER 1KG DE WHEY DE ALTA QUALIDADE.</a:t>
            </a:r>
          </a:p>
          <a:p>
            <a:pPr marL="299980" indent="-299980">
              <a:buFontTx/>
              <a:buChar char="-"/>
            </a:pPr>
            <a:endParaRPr lang="pt-BR" sz="1575" b="1" dirty="0">
              <a:solidFill>
                <a:srgbClr val="FFFF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944" y="3808350"/>
            <a:ext cx="4400644" cy="247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1818987"/>
            <a:ext cx="72224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i="1" dirty="0" smtClean="0">
                <a:solidFill>
                  <a:srgbClr val="FFFF00"/>
                </a:solidFill>
                <a:latin typeface="+mj-lt"/>
              </a:rPr>
              <a:t>FATOS </a:t>
            </a:r>
            <a:r>
              <a:rPr lang="pt-BR" sz="1400" b="1" i="1" dirty="0">
                <a:solidFill>
                  <a:srgbClr val="FFFF00"/>
                </a:solidFill>
                <a:latin typeface="+mj-lt"/>
              </a:rPr>
              <a:t>HISTÓRICOS</a:t>
            </a:r>
            <a:endParaRPr lang="pt-BR" sz="1400" dirty="0">
              <a:solidFill>
                <a:srgbClr val="FFFF00"/>
              </a:solidFill>
              <a:latin typeface="+mj-lt"/>
            </a:endParaRPr>
          </a:p>
          <a:p>
            <a:pPr algn="just"/>
            <a:endParaRPr lang="pt-BR" sz="1400" b="1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6000 A.C</a:t>
            </a:r>
            <a:r>
              <a:rPr lang="pt-BR" sz="1400" b="1" dirty="0" smtClean="0">
                <a:solidFill>
                  <a:schemeClr val="bg1"/>
                </a:solidFill>
              </a:rPr>
              <a:t>.</a:t>
            </a:r>
            <a:r>
              <a:rPr lang="pt-BR" sz="1400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DE ACORDO COM OS PRIMEIROS REGISTROS, RELATA-SE </a:t>
            </a:r>
            <a:r>
              <a:rPr lang="pt-BR" sz="1400" dirty="0" smtClean="0">
                <a:solidFill>
                  <a:schemeClr val="bg1"/>
                </a:solidFill>
              </a:rPr>
              <a:t>QUE NESTA </a:t>
            </a:r>
            <a:r>
              <a:rPr lang="pt-BR" sz="1400" dirty="0">
                <a:solidFill>
                  <a:schemeClr val="bg1"/>
                </a:solidFill>
              </a:rPr>
              <a:t>ÉPOCA </a:t>
            </a:r>
            <a:r>
              <a:rPr lang="pt-BR" sz="1400" dirty="0" smtClean="0">
                <a:solidFill>
                  <a:schemeClr val="bg1"/>
                </a:solidFill>
              </a:rPr>
              <a:t>ELE </a:t>
            </a:r>
            <a:r>
              <a:rPr lang="pt-BR" sz="1400" dirty="0">
                <a:solidFill>
                  <a:schemeClr val="bg1"/>
                </a:solidFill>
              </a:rPr>
              <a:t>FOI </a:t>
            </a:r>
            <a:r>
              <a:rPr lang="pt-BR" sz="1400" dirty="0" smtClean="0">
                <a:solidFill>
                  <a:schemeClr val="bg1"/>
                </a:solidFill>
              </a:rPr>
              <a:t>DESCOBERTO ACIDENTALMENTE, </a:t>
            </a:r>
            <a:r>
              <a:rPr lang="pt-BR" sz="1400" dirty="0">
                <a:solidFill>
                  <a:schemeClr val="bg1"/>
                </a:solidFill>
              </a:rPr>
              <a:t>QUANDO O PRIMEIRO LEITE DA VACA OU CABRA (NÃO SE TEM CLARO QUAL FOI) COAGULOU NATURALMENTE E FORMOU A COALHADA E ASSIM O SORO NATURALMENTE FOI SEPARADO.  </a:t>
            </a:r>
            <a:r>
              <a:rPr lang="pt-BR" sz="1400" dirty="0">
                <a:solidFill>
                  <a:schemeClr val="bg1"/>
                </a:solidFill>
              </a:rPr>
              <a:t>A COALHADA SE TORNOU RAPIDAMENTE EM QUEIJO.</a:t>
            </a:r>
          </a:p>
          <a:p>
            <a:pPr algn="just">
              <a:buNone/>
            </a:pPr>
            <a:endParaRPr lang="pt-BR" sz="1400" b="1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420 A.C</a:t>
            </a:r>
            <a:r>
              <a:rPr lang="pt-BR" sz="1400" b="1" dirty="0" smtClean="0">
                <a:solidFill>
                  <a:schemeClr val="bg1"/>
                </a:solidFill>
              </a:rPr>
              <a:t>.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ESTE É O PRIMEIRO REGISTRO MÉDICO DOCUMENTADO ONDE </a:t>
            </a:r>
            <a:r>
              <a:rPr lang="pt-BR" sz="1400" b="1" i="1" dirty="0">
                <a:solidFill>
                  <a:schemeClr val="bg1"/>
                </a:solidFill>
              </a:rPr>
              <a:t>HIPÓCRATES</a:t>
            </a:r>
            <a:r>
              <a:rPr lang="pt-BR" sz="1400" dirty="0">
                <a:solidFill>
                  <a:schemeClr val="bg1"/>
                </a:solidFill>
              </a:rPr>
              <a:t> (CONSIDERADO O PAI DA MEDICINA MODERNA) APLAUDIU O USO DA WHEY PROTEIN E SUA CAPACIDADE DE PROMOVER BENEFÍCIOS A SAÚDE.</a:t>
            </a:r>
          </a:p>
          <a:p>
            <a:pPr algn="just">
              <a:buNone/>
            </a:pPr>
            <a:r>
              <a:rPr lang="pt-BR" sz="1400" dirty="0">
                <a:solidFill>
                  <a:schemeClr val="bg1"/>
                </a:solidFill>
              </a:rPr>
              <a:t> </a:t>
            </a: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500 D.C</a:t>
            </a:r>
            <a:r>
              <a:rPr lang="pt-BR" sz="1400" b="1" dirty="0" smtClean="0">
                <a:solidFill>
                  <a:schemeClr val="bg1"/>
                </a:solidFill>
              </a:rPr>
              <a:t>.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EM FLORENÇA AFIRMAVA-SE QUE:</a:t>
            </a:r>
          </a:p>
          <a:p>
            <a:pPr algn="just"/>
            <a:r>
              <a:rPr lang="pt-BR" sz="1400" b="1" dirty="0">
                <a:solidFill>
                  <a:schemeClr val="bg1"/>
                </a:solidFill>
              </a:rPr>
              <a:t>“CHIL VUOL VIVER SANO E LESTO, BEVE SCOTTA E CENA PRESTO”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</a:p>
          <a:p>
            <a:pPr algn="just">
              <a:buNone/>
            </a:pPr>
            <a:r>
              <a:rPr lang="pt-BR" sz="1400" dirty="0">
                <a:solidFill>
                  <a:schemeClr val="bg1"/>
                </a:solidFill>
              </a:rPr>
              <a:t>“QUEM QUISER VIVER ATIVO E SAUDAVEL, BEBA WHEY E JANTE CEDO.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”ALLEVATO COM LA SCOTTA,IL DOTTORI E IN BANCARROTA”</a:t>
            </a:r>
          </a:p>
          <a:p>
            <a:pPr algn="just">
              <a:buNone/>
            </a:pPr>
            <a:r>
              <a:rPr lang="pt-BR" sz="1400" dirty="0">
                <a:solidFill>
                  <a:schemeClr val="bg1"/>
                </a:solidFill>
              </a:rPr>
              <a:t>“SE TODOS BEBESSEM WHEY, OS </a:t>
            </a:r>
            <a:r>
              <a:rPr lang="pt-BR" sz="1400" dirty="0" smtClean="0">
                <a:solidFill>
                  <a:schemeClr val="bg1"/>
                </a:solidFill>
              </a:rPr>
              <a:t>MÉDICOS </a:t>
            </a:r>
            <a:r>
              <a:rPr lang="pt-BR" sz="1400" dirty="0">
                <a:solidFill>
                  <a:schemeClr val="bg1"/>
                </a:solidFill>
              </a:rPr>
              <a:t>IRIAM A BANCARROTA”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284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8519" y="2114823"/>
            <a:ext cx="70790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1650 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TORNOU-SE POPULAR O USO DE WHEY PROTEIN LÍQUIDA COMO “TÔNICO DA SAÚDE” COMEÇANDO NA ITÁLIA E INGLATERRA E PROGREDINDO PARA OS OUTROS PAÍSES DO MUNDO.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 smtClean="0">
                <a:solidFill>
                  <a:schemeClr val="bg1"/>
                </a:solidFill>
              </a:rPr>
              <a:t>1915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ENGENHEIROS DO MEIO LATICÍNIO CRIAM UMA FORMA DE WHEY EM PÓ QUE É MAIS FACILMENTE DIGERIDA PELOS HUMANOS.</a:t>
            </a: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 </a:t>
            </a: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 smtClean="0">
                <a:solidFill>
                  <a:schemeClr val="bg1"/>
                </a:solidFill>
              </a:rPr>
              <a:t>1930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UM DOS MAIORES NOMES DA ÉPOCA EM LATICÍNIOS CHAMADO ROBERT KRAFT PATROCINOU INVESTIGAÇÕES CIENTÍFICAS SOBRE OS BENEFÍCIOS DA WHEY E SUA RELAÇÃO DIRETA COM A SAÚDE DO SER HUMANO. 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O GRANDE PROBLEMA DA ÉPOCA - ALTOS ÍNDICES DE COLESTEROL, GORDURA, LACTOSE E SÓDIO!</a:t>
            </a:r>
          </a:p>
          <a:p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854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7176" y="1845882"/>
            <a:ext cx="746759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1960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 smtClean="0">
                <a:solidFill>
                  <a:schemeClr val="bg1"/>
                </a:solidFill>
              </a:rPr>
              <a:t>DESENVOLVEU-SE, </a:t>
            </a:r>
            <a:r>
              <a:rPr lang="pt-BR" sz="1400" dirty="0">
                <a:solidFill>
                  <a:schemeClr val="bg1"/>
                </a:solidFill>
              </a:rPr>
              <a:t>ATRAVÉS DE MUITOS ESTUDOS E PESQUISAS, UMA MEMBRANA DE FILTRAÇÃO QUE REMOVIA GRANDE PARTE DAS PARTÍCULAS DE LACTOSE TORNANDO A WHEY UM PRODUTO MAIS ACEITO PELO ORGANISMO HUMANO SENDO MAIS POPULAR ENTRE ATLETAS DE DIVERSAS MODALIDADES. </a:t>
            </a:r>
            <a:r>
              <a:rPr lang="pt-BR" sz="1400" dirty="0">
                <a:solidFill>
                  <a:schemeClr val="bg1"/>
                </a:solidFill>
              </a:rPr>
              <a:t>NESTA ÉPOCA, ESTE PRODUTO ERA MUITO RESTRITO DEVIDO AO SEU ALTO CUSTO.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1970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EM </a:t>
            </a:r>
            <a:r>
              <a:rPr lang="pt-BR" sz="1400" dirty="0">
                <a:solidFill>
                  <a:schemeClr val="bg1"/>
                </a:solidFill>
              </a:rPr>
              <a:t>1971, O DR. PAAVO AIROLA, DESCREVEU-AS COMO PARTE IMPORTANTE NO TRATAMENTO E PREVENÇÃO E FLATULÊNCIAS, PRISÃO DE VENTRE E PUTREFAÇÃO INTESTINAL. ATLETAS, PRATICANTES DE ATIVIDADES FÍSICAS, PESSOAS FISICAMENTE ATIVAS E ATÉ MESMO PORTADORES DE DOENÇAS, VÊM PROCURANDO BENEFÍCIOS NESSA FONTE PROTÉICA.</a:t>
            </a:r>
            <a:endParaRPr lang="en-US" sz="1400" dirty="0">
              <a:solidFill>
                <a:schemeClr val="bg1"/>
              </a:solidFill>
            </a:endParaRPr>
          </a:p>
          <a:p>
            <a:pPr algn="just"/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1980</a:t>
            </a: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dirty="0">
                <a:solidFill>
                  <a:schemeClr val="bg1"/>
                </a:solidFill>
              </a:rPr>
              <a:t>- COMECAM OS PRIMEIROS ESTUDOS E SUA </a:t>
            </a:r>
            <a:r>
              <a:rPr lang="pt-BR" sz="1400" dirty="0" smtClean="0">
                <a:solidFill>
                  <a:schemeClr val="bg1"/>
                </a:solidFill>
              </a:rPr>
              <a:t>RELAÇÃO </a:t>
            </a:r>
            <a:r>
              <a:rPr lang="pt-BR" sz="1400" dirty="0">
                <a:solidFill>
                  <a:schemeClr val="bg1"/>
                </a:solidFill>
              </a:rPr>
              <a:t>COM IMUNIDADE </a:t>
            </a:r>
            <a:r>
              <a:rPr lang="pt-BR" sz="1400" dirty="0" smtClean="0">
                <a:solidFill>
                  <a:schemeClr val="bg1"/>
                </a:solidFill>
              </a:rPr>
              <a:t>ATRAVÉS </a:t>
            </a:r>
            <a:r>
              <a:rPr lang="pt-BR" sz="1400" dirty="0">
                <a:solidFill>
                  <a:schemeClr val="bg1"/>
                </a:solidFill>
              </a:rPr>
              <a:t>DA IGM E FATORES DE CRESCIMENTO ASSOCIADOS.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- A </a:t>
            </a:r>
            <a:r>
              <a:rPr lang="pt-BR" sz="1400" dirty="0">
                <a:solidFill>
                  <a:schemeClr val="bg1"/>
                </a:solidFill>
              </a:rPr>
              <a:t>LEPRINO FOODS CRIA UM MÉTODO MUITO MAIS AVANÇADO CHAMADO DE MICROFILTRAÇÃO, PRODUZINDO O SORO DO LEITE COM QUANTIDADES RELATIVAMENTE BAIXAS DE GORDURAS EM PRODUTOS COM MAIS DE 80% DE PROTEÍNAS</a:t>
            </a:r>
            <a:r>
              <a:rPr lang="pt-BR" sz="1400" dirty="0" smtClean="0">
                <a:solidFill>
                  <a:schemeClr val="bg1"/>
                </a:solidFill>
              </a:rPr>
              <a:t>.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872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arnold whey wei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6" y="1187477"/>
            <a:ext cx="7252641" cy="522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59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94" y="2141716"/>
            <a:ext cx="743174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400" b="1" dirty="0" smtClean="0">
                <a:solidFill>
                  <a:schemeClr val="bg1"/>
                </a:solidFill>
              </a:rPr>
              <a:t>1993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NESTE ANO ABRE-SE UM MARCO NA HISTÓRIA SENDO COMERCIALIZADO O PRIMEIRO WHEY COM SABOR (DESIGNER WHEY) E DESTA VEZ COM PREÇO BEM MAIS ACESSÍVEL SE TORNANDO MUITO POPULAR ENTRE ATLETAS COMPETITIVOS, PRINCIPALMENTE NOS EUA.</a:t>
            </a:r>
          </a:p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 </a:t>
            </a: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dirty="0" smtClean="0">
                <a:solidFill>
                  <a:schemeClr val="bg1"/>
                </a:solidFill>
              </a:rPr>
              <a:t>1997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É REALIZADA A PRIMEIRA </a:t>
            </a:r>
            <a:r>
              <a:rPr lang="pt-BR" sz="1400" b="1" i="1" dirty="0">
                <a:solidFill>
                  <a:schemeClr val="bg1"/>
                </a:solidFill>
              </a:rPr>
              <a:t>INTERNATIONAL WHEY CONFERENCE</a:t>
            </a:r>
            <a:r>
              <a:rPr lang="pt-BR" sz="1400" dirty="0">
                <a:solidFill>
                  <a:schemeClr val="bg1"/>
                </a:solidFill>
              </a:rPr>
              <a:t> EM CHICAGO COM REPRESENTANTES DE 24 PAÍSES AO REDOR DO MUNDO.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SÃO CONSTATADOS E CONCLUÍDOS EM CONSENSO NA CONFERÊNCIA TODOS AS 4 QUALIDADES CONHECIDAS DA ÉPOCA E MAIS TRÊS NOVAS</a:t>
            </a:r>
            <a:r>
              <a:rPr lang="pt-BR" sz="1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b="1" u="sng" dirty="0">
                <a:solidFill>
                  <a:schemeClr val="bg1"/>
                </a:solidFill>
              </a:rPr>
              <a:t>AS QUATRO RECONHECIDAS FORAM:</a:t>
            </a:r>
            <a:endParaRPr lang="pt-BR" sz="1400" u="sng" dirty="0">
              <a:solidFill>
                <a:schemeClr val="bg1"/>
              </a:solidFill>
            </a:endParaRPr>
          </a:p>
          <a:p>
            <a:pPr lvl="0" algn="just"/>
            <a:r>
              <a:rPr lang="pt-BR" sz="1400" i="1" dirty="0">
                <a:solidFill>
                  <a:schemeClr val="bg1"/>
                </a:solidFill>
              </a:rPr>
              <a:t>CADEIAS DE 64 AMINOACIDOS SEM EFEITO AROMATICO ALGUM.</a:t>
            </a:r>
            <a:endParaRPr lang="pt-BR" sz="1400" dirty="0">
              <a:solidFill>
                <a:schemeClr val="bg1"/>
              </a:solidFill>
            </a:endParaRPr>
          </a:p>
          <a:p>
            <a:pPr lvl="0" algn="just"/>
            <a:r>
              <a:rPr lang="pt-BR" sz="1400" i="1" dirty="0">
                <a:solidFill>
                  <a:schemeClr val="bg1"/>
                </a:solidFill>
              </a:rPr>
              <a:t>RIQUISSÍMOS EM BCAA (20</a:t>
            </a:r>
            <a:r>
              <a:rPr lang="pt-BR" sz="1400" i="1" dirty="0">
                <a:solidFill>
                  <a:schemeClr val="bg1"/>
                </a:solidFill>
              </a:rPr>
              <a:t>% BCKA </a:t>
            </a:r>
            <a:r>
              <a:rPr lang="pt-BR" sz="1400" i="1" dirty="0">
                <a:solidFill>
                  <a:schemeClr val="bg1"/>
                </a:solidFill>
              </a:rPr>
              <a:t>E BCAA 14,9%) </a:t>
            </a:r>
            <a:endParaRPr lang="pt-BR" sz="14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400" i="1" dirty="0">
                <a:solidFill>
                  <a:schemeClr val="bg1"/>
                </a:solidFill>
              </a:rPr>
              <a:t>A CADA 100G DE PROTEÍNA HIDROLISADA 49G SÃO COMPOSTOS DE AMINOS ESSENCIAIS NÃO DESNATURADOS SENDO ELES 25G SÓ DE BCAA</a:t>
            </a:r>
            <a:r>
              <a:rPr lang="pt-BR" sz="1400" i="1" dirty="0" smtClean="0">
                <a:solidFill>
                  <a:schemeClr val="bg1"/>
                </a:solidFill>
              </a:rPr>
              <a:t>.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213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7834" y="2043104"/>
            <a:ext cx="68042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b="1" i="1" dirty="0">
                <a:solidFill>
                  <a:srgbClr val="FFFF00"/>
                </a:solidFill>
              </a:rPr>
              <a:t>MAS QUAL A JUSTIFICATIVA DOS BCAA’S? – 4 </a:t>
            </a:r>
            <a:r>
              <a:rPr lang="pt-BR" b="1" i="1" dirty="0" smtClean="0">
                <a:solidFill>
                  <a:srgbClr val="FFFF00"/>
                </a:solidFill>
              </a:rPr>
              <a:t>pontos</a:t>
            </a:r>
          </a:p>
          <a:p>
            <a:pPr algn="just">
              <a:lnSpc>
                <a:spcPct val="150000"/>
              </a:lnSpc>
              <a:buNone/>
            </a:pPr>
            <a:endParaRPr lang="pt-BR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i="1" dirty="0">
                <a:solidFill>
                  <a:schemeClr val="bg1"/>
                </a:solidFill>
              </a:rPr>
              <a:t>- PRESERVAÇÃO DA TESTOSTERONA E DOS BCAA’S</a:t>
            </a:r>
            <a:endParaRPr lang="pt-BR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i="1" dirty="0">
                <a:solidFill>
                  <a:schemeClr val="bg1"/>
                </a:solidFill>
              </a:rPr>
              <a:t>- AUMENTO DA TESTOSTERONA ENDÓGENA PÓS-TREINO.</a:t>
            </a:r>
            <a:endParaRPr lang="pt-BR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i="1" dirty="0">
                <a:solidFill>
                  <a:schemeClr val="bg1"/>
                </a:solidFill>
              </a:rPr>
              <a:t>- PRESERVAÇÃO DA ALANINA E GLUTAMINA MUSCULARES POR SER UM SUBSTRATO PARA OS MESMOS.</a:t>
            </a:r>
            <a:endParaRPr lang="pt-BR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i="1" dirty="0">
                <a:solidFill>
                  <a:schemeClr val="bg1"/>
                </a:solidFill>
              </a:rPr>
              <a:t>- DIMINUIÇÃO DO TRIPTOFANO/SANGUE. </a:t>
            </a:r>
            <a:endParaRPr lang="pt-BR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48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0" y="1917598"/>
            <a:ext cx="721350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400" b="1" dirty="0">
                <a:solidFill>
                  <a:schemeClr val="bg1"/>
                </a:solidFill>
              </a:rPr>
              <a:t>AS TRÊS NOVAS QUALIDADES FORAM:</a:t>
            </a: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b="1" i="1" dirty="0">
                <a:solidFill>
                  <a:schemeClr val="bg1"/>
                </a:solidFill>
              </a:rPr>
              <a:t>ANTITUMORAIS</a:t>
            </a:r>
            <a:r>
              <a:rPr lang="pt-BR" sz="1400" i="1" dirty="0">
                <a:solidFill>
                  <a:schemeClr val="bg1"/>
                </a:solidFill>
              </a:rPr>
              <a:t> – INIBIÇÃO DA METASTASE, SUPRESSÃO DA ANGIOGÊNESE E INDUÇÃO A APOPTOSE.</a:t>
            </a:r>
          </a:p>
          <a:p>
            <a:pPr algn="just"/>
            <a:endParaRPr lang="pt-BR" sz="14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400" b="1" i="1" dirty="0">
                <a:solidFill>
                  <a:srgbClr val="FFFF00"/>
                </a:solidFill>
              </a:rPr>
              <a:t>A RELAÇÃO DE WHEY ISOLADO/CÂNCER EM SEUS BENEFÍCIOS DEPENDE DO COMPARTIMENTO.</a:t>
            </a:r>
            <a:endParaRPr lang="pt-BR" sz="1400" b="1" dirty="0">
              <a:solidFill>
                <a:srgbClr val="FFFF00"/>
              </a:solidFill>
            </a:endParaRPr>
          </a:p>
          <a:p>
            <a:pPr marL="1667" indent="13332" algn="just"/>
            <a:r>
              <a:rPr lang="pt-BR" sz="1400" b="1" i="1" dirty="0">
                <a:solidFill>
                  <a:srgbClr val="FFFF00"/>
                </a:solidFill>
              </a:rPr>
              <a:t>EX. NO CÉREBRO COM INGESTÃO MÉDIA DE 120G/DIA.</a:t>
            </a:r>
            <a:endParaRPr lang="pt-BR" sz="1400" b="1" dirty="0">
              <a:solidFill>
                <a:srgbClr val="FFFF00"/>
              </a:solidFill>
            </a:endParaRPr>
          </a:p>
          <a:p>
            <a:pPr marL="1667" indent="13332" algn="just"/>
            <a:r>
              <a:rPr lang="pt-BR" sz="1400" b="1" i="1" dirty="0">
                <a:solidFill>
                  <a:srgbClr val="FFFF00"/>
                </a:solidFill>
              </a:rPr>
              <a:t>TEMOS REGISTRO DE MELHORA DE 56% EM TERMOS DE APOPTOSE</a:t>
            </a:r>
            <a:r>
              <a:rPr lang="pt-BR" sz="1400" i="1" dirty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i="1" dirty="0">
                <a:solidFill>
                  <a:schemeClr val="bg1"/>
                </a:solidFill>
              </a:rPr>
              <a:t> </a:t>
            </a:r>
            <a:r>
              <a:rPr lang="pt-BR" sz="1400" b="1" i="1" dirty="0">
                <a:solidFill>
                  <a:schemeClr val="bg1"/>
                </a:solidFill>
              </a:rPr>
              <a:t>ANTIOXIDATIVO</a:t>
            </a:r>
            <a:r>
              <a:rPr lang="pt-BR" sz="1400" i="1" dirty="0">
                <a:solidFill>
                  <a:schemeClr val="bg1"/>
                </a:solidFill>
              </a:rPr>
              <a:t> – POR INIBIR A PROLIFERAÇÃO DE RADICAIS LIVRES ATRAVÉS DO AUMENTO DOS NÍVEIS DA PODEROSA GLUTATIONA. SEUS EFEITOS ANTIOXIDANTES SÓ PERDEM HOJE PARA A MELATONINA.</a:t>
            </a:r>
          </a:p>
          <a:p>
            <a:pPr algn="just"/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b="1" i="1" dirty="0">
                <a:solidFill>
                  <a:schemeClr val="bg1"/>
                </a:solidFill>
              </a:rPr>
              <a:t>BENEFÍCIO DA SUPRESSÃO DO APETITE </a:t>
            </a:r>
            <a:r>
              <a:rPr lang="pt-BR" sz="1400" dirty="0">
                <a:solidFill>
                  <a:schemeClr val="bg1"/>
                </a:solidFill>
              </a:rPr>
              <a:t>ATRAVÉS DO HORMÔNIO GLICOMACROPEPTÍDEO (GMP) QUE POR SUA VEZ ESTIMULA A AÇÃO DO HORMÔNIO QUE REGULA OS NÍVEIS DE FOME CHAMADO COLECISTOQUININA (CCK).</a:t>
            </a:r>
          </a:p>
          <a:p>
            <a:pPr algn="just"/>
            <a:endParaRPr lang="en-US" sz="1400" dirty="0">
              <a:solidFill>
                <a:schemeClr val="bg1"/>
              </a:solidFill>
            </a:endParaRPr>
          </a:p>
          <a:p>
            <a:pPr algn="just"/>
            <a:r>
              <a:rPr lang="en-US" sz="1400" b="1" i="1" u="sng" dirty="0">
                <a:solidFill>
                  <a:srgbClr val="FFFF00"/>
                </a:solidFill>
              </a:rPr>
              <a:t>EM JUNHO DE 97 É LANÇADA A PRIMEIRA WHEY ISOLADA NO MERCADO</a:t>
            </a:r>
            <a:r>
              <a:rPr lang="en-US" sz="1400" b="1" i="1" u="sng" dirty="0" smtClean="0">
                <a:solidFill>
                  <a:srgbClr val="FFFF00"/>
                </a:solidFill>
              </a:rPr>
              <a:t>.</a:t>
            </a:r>
            <a:endParaRPr lang="pt-BR" sz="1400" b="1" i="1" u="sng" dirty="0">
              <a:solidFill>
                <a:srgbClr val="FFFF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036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1854846"/>
            <a:ext cx="716868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pt-BR" sz="1400" b="1" i="1" dirty="0">
                <a:solidFill>
                  <a:schemeClr val="bg1"/>
                </a:solidFill>
              </a:rPr>
              <a:t>NOTOU-SE </a:t>
            </a:r>
            <a:r>
              <a:rPr lang="pt-BR" sz="1400" b="1" i="1" dirty="0" smtClean="0">
                <a:solidFill>
                  <a:schemeClr val="bg1"/>
                </a:solidFill>
              </a:rPr>
              <a:t>TAMBÉM </a:t>
            </a:r>
            <a:r>
              <a:rPr lang="pt-BR" sz="1400" b="1" i="1" dirty="0">
                <a:solidFill>
                  <a:schemeClr val="bg1"/>
                </a:solidFill>
              </a:rPr>
              <a:t>EFEITOS </a:t>
            </a:r>
            <a:r>
              <a:rPr lang="pt-BR" sz="1400" b="1" i="1" dirty="0">
                <a:solidFill>
                  <a:schemeClr val="bg1"/>
                </a:solidFill>
              </a:rPr>
              <a:t>BENÉFICOS</a:t>
            </a:r>
            <a:r>
              <a:rPr lang="pt-BR" sz="1400" b="1" i="1" dirty="0">
                <a:solidFill>
                  <a:schemeClr val="bg1"/>
                </a:solidFill>
              </a:rPr>
              <a:t>:</a:t>
            </a:r>
          </a:p>
          <a:p>
            <a:pPr algn="just" hangingPunct="0"/>
            <a:endParaRPr lang="pt-BR" sz="1400" dirty="0">
              <a:solidFill>
                <a:schemeClr val="bg1"/>
              </a:solidFill>
            </a:endParaRPr>
          </a:p>
          <a:p>
            <a:pPr algn="just" hangingPunct="0"/>
            <a:r>
              <a:rPr lang="pt-BR" sz="1400" b="1" i="1" dirty="0">
                <a:solidFill>
                  <a:schemeClr val="bg1"/>
                </a:solidFill>
              </a:rPr>
              <a:t>HIPOTENSIVO</a:t>
            </a:r>
            <a:r>
              <a:rPr lang="pt-BR" sz="1400" i="1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POR INIBIR A AÇÃO DA ENZIMA ANGIOTENSINA (ECA</a:t>
            </a:r>
            <a:r>
              <a:rPr lang="pt-BR" sz="1400" dirty="0">
                <a:solidFill>
                  <a:schemeClr val="bg1"/>
                </a:solidFill>
              </a:rPr>
              <a:t>)</a:t>
            </a:r>
          </a:p>
          <a:p>
            <a:pPr algn="just" hangingPunct="0"/>
            <a:endParaRPr lang="pt-BR" sz="1400" dirty="0">
              <a:solidFill>
                <a:schemeClr val="bg1"/>
              </a:solidFill>
            </a:endParaRPr>
          </a:p>
          <a:p>
            <a:pPr algn="just" hangingPunct="0"/>
            <a:r>
              <a:rPr lang="pt-BR" sz="1400" b="1" i="1" dirty="0">
                <a:solidFill>
                  <a:schemeClr val="bg1"/>
                </a:solidFill>
              </a:rPr>
              <a:t>ANTIOXIDANTE</a:t>
            </a:r>
            <a:r>
              <a:rPr lang="pt-BR" sz="1400" i="1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 ESTIMULA A PRODUÇÃO DE GLUTATIONA QUE DIMINUI A AÇÃO DE AGENTES OXIDANTES</a:t>
            </a:r>
            <a:r>
              <a:rPr lang="pt-BR" sz="1400" dirty="0">
                <a:solidFill>
                  <a:schemeClr val="bg1"/>
                </a:solidFill>
              </a:rPr>
              <a:t>.</a:t>
            </a:r>
          </a:p>
          <a:p>
            <a:pPr algn="just" hangingPunct="0"/>
            <a:endParaRPr lang="pt-BR" sz="1400" dirty="0">
              <a:solidFill>
                <a:schemeClr val="bg1"/>
              </a:solidFill>
            </a:endParaRPr>
          </a:p>
          <a:p>
            <a:pPr algn="just" hangingPunct="0"/>
            <a:r>
              <a:rPr lang="pt-BR" sz="1400" b="1" i="1" dirty="0">
                <a:solidFill>
                  <a:schemeClr val="bg1"/>
                </a:solidFill>
              </a:rPr>
              <a:t>HIPOCOLESTEROLÊMICO</a:t>
            </a:r>
            <a:r>
              <a:rPr lang="pt-BR" sz="1400" i="1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POR INIBIR A AÇÃO DA ENZIMA HMG-COA REDUTASE.</a:t>
            </a:r>
          </a:p>
          <a:p>
            <a:pPr algn="just" hangingPunct="0"/>
            <a:endParaRPr lang="pt-BR" sz="1400" dirty="0">
              <a:solidFill>
                <a:schemeClr val="bg1"/>
              </a:solidFill>
            </a:endParaRPr>
          </a:p>
          <a:p>
            <a:pPr algn="just" hangingPunct="0"/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b="1" i="1" dirty="0">
                <a:solidFill>
                  <a:schemeClr val="bg1"/>
                </a:solidFill>
              </a:rPr>
              <a:t>QUANTIDADES PRESENTES NAS FRAÇÕES DEPENDEM</a:t>
            </a:r>
            <a:r>
              <a:rPr lang="pt-BR" sz="1400" b="1" i="1" dirty="0" smtClean="0">
                <a:solidFill>
                  <a:schemeClr val="bg1"/>
                </a:solidFill>
              </a:rPr>
              <a:t>:</a:t>
            </a:r>
            <a:r>
              <a:rPr lang="pt-BR" sz="1400" i="1" dirty="0">
                <a:solidFill>
                  <a:schemeClr val="bg1"/>
                </a:solidFill>
              </a:rPr>
              <a:t> </a:t>
            </a:r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i="1" dirty="0">
                <a:solidFill>
                  <a:schemeClr val="bg1"/>
                </a:solidFill>
              </a:rPr>
              <a:t>- RAÇA DO GADO</a:t>
            </a:r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i="1" dirty="0">
                <a:solidFill>
                  <a:schemeClr val="bg1"/>
                </a:solidFill>
              </a:rPr>
              <a:t>- ÉPOCA DO ANO DE COLETA DO LEITE</a:t>
            </a:r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i="1" dirty="0">
                <a:solidFill>
                  <a:schemeClr val="bg1"/>
                </a:solidFill>
              </a:rPr>
              <a:t>- TIPO DE RAÇÃO FORNECIDA AO GADO</a:t>
            </a:r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i="1" dirty="0">
                <a:solidFill>
                  <a:schemeClr val="bg1"/>
                </a:solidFill>
              </a:rPr>
              <a:t>- PAÍS DE ORIGEM (CLIMA / SOLO / HEMISFÉRIO)</a:t>
            </a:r>
            <a:endParaRPr lang="pt-BR" sz="1400" dirty="0">
              <a:solidFill>
                <a:schemeClr val="bg1"/>
              </a:solidFill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400" i="1" dirty="0">
                <a:solidFill>
                  <a:schemeClr val="bg1"/>
                </a:solidFill>
              </a:rPr>
              <a:t>- CICLO </a:t>
            </a:r>
            <a:r>
              <a:rPr lang="pt-BR" sz="1400" i="1" dirty="0">
                <a:solidFill>
                  <a:schemeClr val="bg1"/>
                </a:solidFill>
              </a:rPr>
              <a:t>DE LACTAÇÃO DO ANIMAL (VACAS HOMOZIGOTAS – LOCUS GENÉTICO </a:t>
            </a:r>
            <a:r>
              <a:rPr lang="pt-BR" sz="1400" i="1" dirty="0" smtClean="0">
                <a:solidFill>
                  <a:schemeClr val="bg1"/>
                </a:solidFill>
              </a:rPr>
              <a:t>IDÊNTICO)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053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978" y="2025176"/>
            <a:ext cx="7408816" cy="403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pt-BR" sz="2310" b="1" i="1" dirty="0">
                <a:solidFill>
                  <a:schemeClr val="bg1"/>
                </a:solidFill>
              </a:rPr>
              <a:t>MELHORES FABRICANTES DE WHEY DA ATUALIDADE</a:t>
            </a:r>
          </a:p>
          <a:p>
            <a:pPr algn="just" hangingPunct="0"/>
            <a:endParaRPr lang="pt-BR" sz="1522" b="1" i="1" dirty="0">
              <a:solidFill>
                <a:schemeClr val="bg1"/>
              </a:solidFill>
            </a:endParaRPr>
          </a:p>
          <a:p>
            <a:pPr algn="just" hangingPunct="0"/>
            <a:endParaRPr lang="pt-BR" sz="1522" b="1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r>
              <a:rPr lang="pt-BR" sz="2100" i="1" dirty="0">
                <a:solidFill>
                  <a:schemeClr val="bg1"/>
                </a:solidFill>
              </a:rPr>
              <a:t>GLANBIA NUTRITIONALS – NOVA </a:t>
            </a:r>
            <a:r>
              <a:rPr lang="pt-BR" sz="2100" i="1" dirty="0" smtClean="0">
                <a:solidFill>
                  <a:schemeClr val="bg1"/>
                </a:solidFill>
              </a:rPr>
              <a:t>ZELÂNDIA</a:t>
            </a: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r>
              <a:rPr lang="pt-BR" sz="2100" i="1" dirty="0">
                <a:solidFill>
                  <a:schemeClr val="bg1"/>
                </a:solidFill>
              </a:rPr>
              <a:t>VOLAC – INGLATERRA</a:t>
            </a: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r>
              <a:rPr lang="pt-BR" sz="2100" i="1" dirty="0">
                <a:solidFill>
                  <a:schemeClr val="bg1"/>
                </a:solidFill>
              </a:rPr>
              <a:t>PARMALAT – </a:t>
            </a:r>
            <a:r>
              <a:rPr lang="pt-BR" sz="2100" i="1" dirty="0" smtClean="0">
                <a:solidFill>
                  <a:schemeClr val="bg1"/>
                </a:solidFill>
              </a:rPr>
              <a:t>CANADÁ</a:t>
            </a: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r>
              <a:rPr lang="pt-BR" sz="2100" i="1" dirty="0">
                <a:solidFill>
                  <a:schemeClr val="bg1"/>
                </a:solidFill>
              </a:rPr>
              <a:t>AVONMORE – IRLANDA</a:t>
            </a: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endParaRPr lang="pt-BR" sz="2100" i="1" dirty="0">
              <a:solidFill>
                <a:schemeClr val="bg1"/>
              </a:solidFill>
            </a:endParaRPr>
          </a:p>
          <a:p>
            <a:pPr marL="342900" indent="-342900" algn="just" hangingPunct="0">
              <a:buFont typeface="Arial" panose="020B0604020202020204" pitchFamily="34" charset="0"/>
              <a:buChar char="•"/>
            </a:pPr>
            <a:r>
              <a:rPr lang="pt-BR" sz="2100" i="1" dirty="0">
                <a:solidFill>
                  <a:schemeClr val="bg1"/>
                </a:solidFill>
              </a:rPr>
              <a:t>ARMOR – </a:t>
            </a:r>
            <a:r>
              <a:rPr lang="pt-BR" sz="2100" i="1" dirty="0" smtClean="0">
                <a:solidFill>
                  <a:schemeClr val="bg1"/>
                </a:solidFill>
              </a:rPr>
              <a:t>FRANÇA</a:t>
            </a:r>
            <a:endParaRPr lang="pt-BR" sz="2100" i="1" dirty="0">
              <a:solidFill>
                <a:schemeClr val="bg1"/>
              </a:solidFill>
            </a:endParaRPr>
          </a:p>
          <a:p>
            <a:endParaRPr lang="pt-BR" sz="1365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32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0" y="1281105"/>
            <a:ext cx="7408816" cy="859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endParaRPr lang="pt-BR" sz="2100" b="1" i="1" dirty="0"/>
          </a:p>
          <a:p>
            <a:pPr algn="just" hangingPunct="0"/>
            <a:endParaRPr lang="pt-BR" sz="1522" i="1" dirty="0"/>
          </a:p>
          <a:p>
            <a:endParaRPr lang="pt-BR" sz="1365" dirty="0"/>
          </a:p>
        </p:txBody>
      </p:sp>
      <p:pic>
        <p:nvPicPr>
          <p:cNvPr id="1027" name="Picture 3" descr="C:\Users\user\Desktop\MATERIA PRIMA VOLAC INTEGRALMED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80" y="1710998"/>
            <a:ext cx="7423648" cy="440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8874" y="940446"/>
            <a:ext cx="6189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sz="3000" dirty="0" smtClean="0">
                <a:solidFill>
                  <a:schemeClr val="bg1"/>
                </a:solidFill>
                <a:latin typeface="+mj-lt"/>
              </a:rPr>
              <a:t>AS </a:t>
            </a:r>
            <a:r>
              <a:rPr lang="pt-BR" sz="3000" dirty="0">
                <a:solidFill>
                  <a:schemeClr val="bg1"/>
                </a:solidFill>
                <a:latin typeface="+mj-lt"/>
              </a:rPr>
              <a:t>SETE GERAÇÕES DE </a:t>
            </a:r>
            <a:r>
              <a:rPr lang="pt-BR" sz="3000" dirty="0" smtClean="0">
                <a:solidFill>
                  <a:schemeClr val="bg1"/>
                </a:solidFill>
                <a:latin typeface="+mj-lt"/>
              </a:rPr>
              <a:t>WHEY</a:t>
            </a:r>
            <a:endParaRPr lang="pt-BR" sz="3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2271178"/>
            <a:ext cx="7475501" cy="347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643107" y="1556382"/>
            <a:ext cx="3524406" cy="862469"/>
          </a:xfrm>
          <a:prstGeom prst="roundRect">
            <a:avLst/>
          </a:prstGeom>
          <a:solidFill>
            <a:schemeClr val="tx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Primeira:</a:t>
            </a:r>
            <a:endParaRPr lang="en-US" sz="2939" b="1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39" b="1" dirty="0">
                <a:solidFill>
                  <a:srgbClr val="FFFFFF"/>
                </a:solidFill>
              </a:rPr>
              <a:t>Whey </a:t>
            </a:r>
            <a:r>
              <a:rPr lang="en-US" sz="2939" b="1" dirty="0" err="1">
                <a:solidFill>
                  <a:srgbClr val="FFFFFF"/>
                </a:solidFill>
              </a:rPr>
              <a:t>Doce</a:t>
            </a:r>
            <a:endParaRPr lang="en-US" sz="2939" b="1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653174" y="1571358"/>
            <a:ext cx="3524406" cy="86246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39" b="1" dirty="0" err="1">
                <a:solidFill>
                  <a:srgbClr val="FFFFFF"/>
                </a:solidFill>
              </a:rPr>
              <a:t>Segunda</a:t>
            </a:r>
            <a:r>
              <a:rPr lang="en-US" sz="2939" b="1" dirty="0">
                <a:solidFill>
                  <a:srgbClr val="FFFFFF"/>
                </a:solidFill>
              </a:rPr>
              <a:t>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39" b="1" dirty="0" err="1">
                <a:solidFill>
                  <a:srgbClr val="FFFFFF"/>
                </a:solidFill>
              </a:rPr>
              <a:t>Filtrado</a:t>
            </a:r>
            <a:endParaRPr lang="en-US" sz="2939" b="1" i="1" dirty="0">
              <a:solidFill>
                <a:srgbClr val="0F245F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43107" y="2749210"/>
            <a:ext cx="3524406" cy="862469"/>
          </a:xfrm>
          <a:prstGeom prst="roundRect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39" b="1" dirty="0">
                <a:solidFill>
                  <a:srgbClr val="FFFFFF"/>
                </a:solidFill>
              </a:rPr>
              <a:t>Terceira: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39" b="1" dirty="0" err="1">
                <a:solidFill>
                  <a:srgbClr val="FFFFFF"/>
                </a:solidFill>
              </a:rPr>
              <a:t>UltraFiltrado</a:t>
            </a:r>
            <a:endParaRPr lang="en-US" sz="2939" b="1" i="1" dirty="0">
              <a:solidFill>
                <a:srgbClr val="0F245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653174" y="2749209"/>
            <a:ext cx="3524406" cy="862469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939" b="1" dirty="0" err="1">
                <a:solidFill>
                  <a:srgbClr val="0F245F">
                    <a:lumMod val="75000"/>
                  </a:srgbClr>
                </a:solidFill>
              </a:rPr>
              <a:t>Quarta</a:t>
            </a:r>
            <a:r>
              <a:rPr lang="en-US" sz="2939" b="1" dirty="0">
                <a:solidFill>
                  <a:srgbClr val="0F245F">
                    <a:lumMod val="75000"/>
                  </a:srgbClr>
                </a:solidFill>
              </a:rPr>
              <a:t>:</a:t>
            </a:r>
          </a:p>
          <a:p>
            <a:pPr algn="ctr"/>
            <a:r>
              <a:rPr lang="pt-BR" sz="2939" b="1" i="1" dirty="0">
                <a:solidFill>
                  <a:srgbClr val="0F245F">
                    <a:lumMod val="75000"/>
                  </a:srgbClr>
                </a:solidFill>
              </a:rPr>
              <a:t>MicroFiltrado</a:t>
            </a:r>
            <a:endParaRPr lang="en-US" sz="2939" b="1" i="1" dirty="0">
              <a:solidFill>
                <a:srgbClr val="0F245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43107" y="3980183"/>
            <a:ext cx="3524406" cy="8624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Quinta: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Iônica</a:t>
            </a:r>
            <a:endParaRPr lang="en-US" sz="2939" b="1" dirty="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4629049" y="3970363"/>
            <a:ext cx="3524406" cy="862469"/>
          </a:xfrm>
          <a:prstGeom prst="roundRect">
            <a:avLst/>
          </a:prstGeom>
          <a:solidFill>
            <a:srgbClr val="5F5F5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Sexta: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Hidrolisado</a:t>
            </a:r>
            <a:endParaRPr lang="en-US" sz="2939" b="1" dirty="0">
              <a:solidFill>
                <a:srgbClr val="FFFF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2866846" y="5211156"/>
            <a:ext cx="3524406" cy="86246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Sétima: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939" b="1" dirty="0">
                <a:solidFill>
                  <a:srgbClr val="FFFFFF"/>
                </a:solidFill>
              </a:rPr>
              <a:t>NanoFiltrado</a:t>
            </a:r>
            <a:endParaRPr lang="en-US" sz="2939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9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2321010"/>
            <a:ext cx="728522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200" b="1" dirty="0" smtClean="0">
                <a:solidFill>
                  <a:schemeClr val="bg1"/>
                </a:solidFill>
              </a:rPr>
              <a:t>PROTEÍNA </a:t>
            </a:r>
            <a:r>
              <a:rPr lang="pt-BR" sz="2200" b="1" dirty="0">
                <a:solidFill>
                  <a:schemeClr val="bg1"/>
                </a:solidFill>
              </a:rPr>
              <a:t>12 A 16%</a:t>
            </a:r>
            <a:endParaRPr lang="pt-BR" sz="22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200" b="1" dirty="0">
                <a:solidFill>
                  <a:schemeClr val="bg1"/>
                </a:solidFill>
              </a:rPr>
              <a:t>GORDURA 10 A 15%</a:t>
            </a:r>
            <a:endParaRPr lang="pt-BR" sz="22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200" b="1" dirty="0">
                <a:solidFill>
                  <a:schemeClr val="bg1"/>
                </a:solidFill>
              </a:rPr>
              <a:t>LACTOSE 75 A 80%</a:t>
            </a:r>
          </a:p>
          <a:p>
            <a:pPr algn="just">
              <a:buNone/>
            </a:pPr>
            <a:endParaRPr lang="pt-BR" sz="2200" dirty="0">
              <a:solidFill>
                <a:schemeClr val="bg1"/>
              </a:solidFill>
            </a:endParaRPr>
          </a:p>
          <a:p>
            <a:pPr marL="1667" indent="26665" algn="just"/>
            <a:r>
              <a:rPr lang="pt-BR" sz="2200" dirty="0">
                <a:solidFill>
                  <a:schemeClr val="bg1"/>
                </a:solidFill>
              </a:rPr>
              <a:t>- TEM ESSE NOME DEVIDO AOS ALTÍSSIMOS ÍNDICES DE LACTOSE QUE O TORNAM ADOCICADO.</a:t>
            </a:r>
          </a:p>
          <a:p>
            <a:pPr marL="1667" indent="26665" algn="just"/>
            <a:endParaRPr lang="pt-BR" sz="2200" dirty="0">
              <a:solidFill>
                <a:schemeClr val="bg1"/>
              </a:solidFill>
            </a:endParaRPr>
          </a:p>
          <a:p>
            <a:pPr marL="1667" indent="26665" algn="just"/>
            <a:r>
              <a:rPr lang="pt-BR" sz="2200" dirty="0">
                <a:solidFill>
                  <a:schemeClr val="bg1"/>
                </a:solidFill>
              </a:rPr>
              <a:t>- CONFORME PUDERAM VERIFICAR ESTE WHEY TEM ÍNDICES EXTREMAMENTE ELEVADOS NÃO SÓ DE LACTOSE COMO DE GORDURA.</a:t>
            </a:r>
          </a:p>
          <a:p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90591" y="1097274"/>
            <a:ext cx="6189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FFFF00"/>
                </a:solidFill>
                <a:latin typeface="+mj-lt"/>
              </a:rPr>
              <a:t>PRIMEIRA GERAÇÃO – WHEY DOCE (ALTO TEOR DE LACTOSE E GORDURA)</a:t>
            </a:r>
            <a:endParaRPr lang="pt-BR" sz="24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0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5641" y="1648658"/>
            <a:ext cx="725155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300" b="1" dirty="0" smtClean="0">
                <a:solidFill>
                  <a:schemeClr val="bg1"/>
                </a:solidFill>
              </a:rPr>
              <a:t>PROTEÍNA </a:t>
            </a:r>
            <a:r>
              <a:rPr lang="pt-BR" sz="2300" b="1" dirty="0">
                <a:solidFill>
                  <a:schemeClr val="bg1"/>
                </a:solidFill>
              </a:rPr>
              <a:t>35%</a:t>
            </a:r>
            <a:endParaRPr lang="pt-BR" sz="2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300" b="1" dirty="0">
                <a:solidFill>
                  <a:schemeClr val="bg1"/>
                </a:solidFill>
              </a:rPr>
              <a:t>GORDURA 6 A 12%</a:t>
            </a:r>
            <a:endParaRPr lang="pt-BR" sz="2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300" b="1" dirty="0">
                <a:solidFill>
                  <a:schemeClr val="bg1"/>
                </a:solidFill>
              </a:rPr>
              <a:t>LACTOSE 45 A 50%</a:t>
            </a:r>
            <a:endParaRPr lang="pt-BR" sz="2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300" b="1" i="1" dirty="0">
                <a:solidFill>
                  <a:schemeClr val="bg1"/>
                </a:solidFill>
              </a:rPr>
              <a:t> </a:t>
            </a:r>
            <a:endParaRPr lang="pt-BR" sz="2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en-US" sz="2300" dirty="0">
                <a:solidFill>
                  <a:schemeClr val="bg1"/>
                </a:solidFill>
              </a:rPr>
              <a:t>FAMOSA WHEY WPC 35% (WHEY PROTEIN CONCENTRATE).</a:t>
            </a:r>
            <a:endParaRPr lang="pt-BR" sz="2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en-US" sz="2300" dirty="0">
                <a:solidFill>
                  <a:schemeClr val="bg1"/>
                </a:solidFill>
              </a:rPr>
              <a:t> </a:t>
            </a:r>
            <a:endParaRPr lang="pt-BR" sz="2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2300" dirty="0">
                <a:solidFill>
                  <a:schemeClr val="bg1"/>
                </a:solidFill>
              </a:rPr>
              <a:t>ESTE PROCESSO DE FILTRAÇÃO REMOVE PARTE DA LACTOSE DO WHEY DOCE E AUMENTA A PORCENTAGEM DE PROTEÍNA PARA 35%.</a:t>
            </a:r>
          </a:p>
          <a:p>
            <a:pPr marL="1667" indent="13332" algn="just"/>
            <a:endParaRPr lang="pt-BR" sz="2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2300" dirty="0">
                <a:solidFill>
                  <a:schemeClr val="bg1"/>
                </a:solidFill>
              </a:rPr>
              <a:t>COMPÕE 96% DOS PRODUTOS DO MERCADO</a:t>
            </a:r>
            <a:r>
              <a:rPr lang="pt-BR" sz="2300" dirty="0" smtClean="0">
                <a:solidFill>
                  <a:schemeClr val="bg1"/>
                </a:solidFill>
              </a:rPr>
              <a:t>.</a:t>
            </a:r>
            <a:endParaRPr lang="pt-BR" sz="23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25641" y="948903"/>
            <a:ext cx="6001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2400" dirty="0">
                <a:solidFill>
                  <a:srgbClr val="FFFF00"/>
                </a:solidFill>
              </a:rPr>
              <a:t>SEGUNDA GERAÇÃO – WHEY FILTRADO</a:t>
            </a:r>
            <a:endParaRPr lang="pt-B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1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837" y="2563778"/>
            <a:ext cx="71866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sz="2400" b="1" dirty="0">
                <a:solidFill>
                  <a:schemeClr val="bg1"/>
                </a:solidFill>
              </a:rPr>
              <a:t>PROTEÍNA 50 A 75%</a:t>
            </a:r>
            <a:endParaRPr lang="pt-BR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sz="2400" b="1" dirty="0">
                <a:solidFill>
                  <a:schemeClr val="bg1"/>
                </a:solidFill>
              </a:rPr>
              <a:t>GORDURA 6% A 10%</a:t>
            </a:r>
            <a:endParaRPr lang="pt-BR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sz="2400" b="1" dirty="0">
                <a:solidFill>
                  <a:schemeClr val="bg1"/>
                </a:solidFill>
              </a:rPr>
              <a:t>LACTOSE 15% A 35%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CONHECIDO COMO OSMOSE REVERSA, É CAPAZ DE REMOVER MAIORES CONCENTRAÇÕES DE LACTOSE E GORDURA</a:t>
            </a:r>
            <a:r>
              <a:rPr lang="pt-BR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Retângulo 1"/>
          <p:cNvSpPr/>
          <p:nvPr/>
        </p:nvSpPr>
        <p:spPr>
          <a:xfrm>
            <a:off x="827837" y="1093245"/>
            <a:ext cx="67383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rgbClr val="FFFF00"/>
                </a:solidFill>
              </a:rPr>
              <a:t>TERCEIRA GERAÇÃO – WHEY ULTRAFILTRADO OU WHEY R. O.  (REVERSE OSMOSIS)</a:t>
            </a:r>
            <a:endParaRPr lang="pt-BR" sz="25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5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4070" y="1972109"/>
            <a:ext cx="755724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100" b="1" dirty="0" smtClean="0">
                <a:solidFill>
                  <a:schemeClr val="bg1"/>
                </a:solidFill>
              </a:rPr>
              <a:t>PROTEÍNA </a:t>
            </a:r>
            <a:r>
              <a:rPr lang="pt-BR" sz="2100" b="1" dirty="0">
                <a:solidFill>
                  <a:schemeClr val="bg1"/>
                </a:solidFill>
              </a:rPr>
              <a:t>75 A 80%</a:t>
            </a:r>
            <a:endParaRPr lang="pt-BR" sz="21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100" b="1" dirty="0">
                <a:solidFill>
                  <a:schemeClr val="bg1"/>
                </a:solidFill>
              </a:rPr>
              <a:t>GORDURA 3% A 10%</a:t>
            </a:r>
            <a:endParaRPr lang="pt-BR" sz="21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2100" b="1" dirty="0">
                <a:solidFill>
                  <a:schemeClr val="bg1"/>
                </a:solidFill>
              </a:rPr>
              <a:t>LACTOSE 4% A 7%</a:t>
            </a:r>
          </a:p>
          <a:p>
            <a:pPr algn="just"/>
            <a:endParaRPr lang="pt-BR" sz="21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2100" dirty="0">
                <a:solidFill>
                  <a:schemeClr val="bg1"/>
                </a:solidFill>
              </a:rPr>
              <a:t>ESTA METODOLOGIA DE FILTRAÇÃO ATRAVÉS DE FILTROS MICROPORE REMOVEM GRANDE QUANTIDADE DE LACTOSE E GORDURA, LEVANDO CONSIGO TAMBÉM MUITOS MINERAIS.</a:t>
            </a:r>
          </a:p>
          <a:p>
            <a:pPr marL="1667" indent="13332" algn="just"/>
            <a:endParaRPr lang="pt-BR" sz="21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2100" dirty="0">
                <a:solidFill>
                  <a:schemeClr val="bg1"/>
                </a:solidFill>
              </a:rPr>
              <a:t>A PARTIR DESTE MARCO COMEÇA-SE A GRANDE PREOCUPAÇÃO COM O PESO MOLECULAR E  NÃO SE TEM NOTADA NENHUMA MODIFICAÇÃO QUANTO A SEU PESO</a:t>
            </a:r>
            <a:r>
              <a:rPr lang="pt-BR" sz="2100" dirty="0" smtClean="0">
                <a:solidFill>
                  <a:schemeClr val="bg1"/>
                </a:solidFill>
              </a:rPr>
              <a:t>.</a:t>
            </a:r>
            <a:endParaRPr lang="pt-BR" sz="21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44070" y="951074"/>
            <a:ext cx="66607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100" dirty="0">
                <a:solidFill>
                  <a:srgbClr val="FFFF00"/>
                </a:solidFill>
              </a:rPr>
              <a:t>QUARTA GERAÇÃO – WHEY ULTRA MICROFILTRADO CFM (CROSS FLOW MEMBRANE</a:t>
            </a:r>
            <a:r>
              <a:rPr lang="pt-BR" sz="2100" dirty="0" smtClean="0">
                <a:solidFill>
                  <a:srgbClr val="FFFF00"/>
                </a:solidFill>
              </a:rPr>
              <a:t>)</a:t>
            </a:r>
            <a:endParaRPr lang="pt-BR" sz="2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0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1918321"/>
            <a:ext cx="709696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680" b="1" dirty="0" smtClean="0">
                <a:solidFill>
                  <a:schemeClr val="bg1"/>
                </a:solidFill>
              </a:rPr>
              <a:t>PROTEÍNA </a:t>
            </a:r>
            <a:r>
              <a:rPr lang="pt-BR" sz="1680" b="1" dirty="0">
                <a:solidFill>
                  <a:schemeClr val="bg1"/>
                </a:solidFill>
              </a:rPr>
              <a:t>80 A 88%</a:t>
            </a:r>
            <a:endParaRPr lang="pt-BR" sz="168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680" b="1" dirty="0">
                <a:solidFill>
                  <a:schemeClr val="bg1"/>
                </a:solidFill>
              </a:rPr>
              <a:t>GORDURA 1 A 4%</a:t>
            </a:r>
            <a:endParaRPr lang="pt-BR" sz="168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680" b="1" dirty="0">
                <a:solidFill>
                  <a:schemeClr val="bg1"/>
                </a:solidFill>
              </a:rPr>
              <a:t>LACTOSE 2 A 5%</a:t>
            </a:r>
            <a:endParaRPr lang="pt-BR" sz="1680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pt-BR" sz="168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680" dirty="0">
                <a:solidFill>
                  <a:schemeClr val="bg1"/>
                </a:solidFill>
              </a:rPr>
              <a:t>SÃO CONHECIDOS DOIS METODOS DE TROCA</a:t>
            </a:r>
          </a:p>
          <a:p>
            <a:pPr algn="just">
              <a:buNone/>
            </a:pPr>
            <a:endParaRPr lang="pt-BR" sz="1680" dirty="0">
              <a:solidFill>
                <a:schemeClr val="bg1"/>
              </a:solidFill>
            </a:endParaRPr>
          </a:p>
          <a:p>
            <a:pPr algn="just"/>
            <a:r>
              <a:rPr lang="pt-BR" sz="1680" b="1" i="1" dirty="0">
                <a:solidFill>
                  <a:schemeClr val="bg1"/>
                </a:solidFill>
              </a:rPr>
              <a:t>MÉTODO DE COLUNA</a:t>
            </a:r>
            <a:r>
              <a:rPr lang="pt-BR" sz="1680" b="1" dirty="0">
                <a:solidFill>
                  <a:schemeClr val="bg1"/>
                </a:solidFill>
              </a:rPr>
              <a:t> CUJO QUAL PRODUZ PROTEÍNAS DESNATURADAS SEM A PRESENÇA  DE IMUNOGLOBULINAS.</a:t>
            </a:r>
          </a:p>
          <a:p>
            <a:pPr algn="just">
              <a:buNone/>
            </a:pPr>
            <a:endParaRPr lang="pt-BR" sz="1680" dirty="0">
              <a:solidFill>
                <a:schemeClr val="bg1"/>
              </a:solidFill>
            </a:endParaRPr>
          </a:p>
          <a:p>
            <a:pPr algn="just"/>
            <a:r>
              <a:rPr lang="pt-BR" sz="1680" b="1" i="1" dirty="0">
                <a:solidFill>
                  <a:schemeClr val="bg1"/>
                </a:solidFill>
              </a:rPr>
              <a:t>MÉTODO DE LEITO FLUIDIZADO</a:t>
            </a:r>
            <a:r>
              <a:rPr lang="pt-BR" sz="1680" b="1" dirty="0">
                <a:solidFill>
                  <a:schemeClr val="bg1"/>
                </a:solidFill>
              </a:rPr>
              <a:t> ONDE NÃO SE VERIFICA O PROBLEMA DA FALTA DAS IMUNOGLOBULINAS.</a:t>
            </a:r>
            <a:endParaRPr lang="pt-BR" sz="168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680" dirty="0">
                <a:solidFill>
                  <a:schemeClr val="bg1"/>
                </a:solidFill>
              </a:rPr>
              <a:t>PELO FATO DE SER EXTREMAMENTE PURA, TEM UM CUSTO CONSIDERADO ALTO NO MERCADO. O ÚNICO PROBLEMA DELA É QUE NÃO SE ENCONTRA GLICOMACROPEPTÍDEOS.</a:t>
            </a:r>
          </a:p>
          <a:p>
            <a:pPr>
              <a:buNone/>
            </a:pPr>
            <a:endParaRPr lang="pt-BR" sz="1680" dirty="0">
              <a:solidFill>
                <a:schemeClr val="bg1"/>
              </a:solidFill>
            </a:endParaRPr>
          </a:p>
          <a:p>
            <a:r>
              <a:rPr lang="pt-BR" sz="1680" b="1" dirty="0">
                <a:solidFill>
                  <a:schemeClr val="bg1"/>
                </a:solidFill>
              </a:rPr>
              <a:t>SERÁ QUE O VALOR É ALTO MESMO</a:t>
            </a:r>
            <a:r>
              <a:rPr lang="pt-BR" sz="1680" b="1" dirty="0" smtClean="0">
                <a:solidFill>
                  <a:schemeClr val="bg1"/>
                </a:solidFill>
              </a:rPr>
              <a:t>?</a:t>
            </a:r>
            <a:endParaRPr lang="pt-BR" sz="189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90591" y="934911"/>
            <a:ext cx="62363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FFFF00"/>
                </a:solidFill>
              </a:rPr>
              <a:t>QUINTA GERAÇÃO – WHEY DE TROCA IÔNICA (ION EXCHANGE)</a:t>
            </a:r>
            <a:endParaRPr lang="pt-BR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2382" y="2151402"/>
            <a:ext cx="7168680" cy="393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785" b="1" dirty="0" smtClean="0">
                <a:solidFill>
                  <a:schemeClr val="bg1"/>
                </a:solidFill>
              </a:rPr>
              <a:t>PROTEÍNA </a:t>
            </a:r>
            <a:r>
              <a:rPr lang="pt-BR" sz="1785" b="1" dirty="0">
                <a:solidFill>
                  <a:schemeClr val="bg1"/>
                </a:solidFill>
              </a:rPr>
              <a:t>83 A 89%</a:t>
            </a:r>
            <a:endParaRPr lang="pt-BR" sz="1785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785" b="1" dirty="0">
                <a:solidFill>
                  <a:schemeClr val="bg1"/>
                </a:solidFill>
              </a:rPr>
              <a:t>GORDURA 1 A 3%</a:t>
            </a:r>
            <a:endParaRPr lang="pt-BR" sz="1785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785" b="1" dirty="0">
                <a:solidFill>
                  <a:schemeClr val="bg1"/>
                </a:solidFill>
              </a:rPr>
              <a:t>LACTOSE 2 A 4%</a:t>
            </a:r>
            <a:endParaRPr lang="pt-BR" sz="1785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785" b="1" i="1" dirty="0">
                <a:solidFill>
                  <a:schemeClr val="bg1"/>
                </a:solidFill>
              </a:rPr>
              <a:t> </a:t>
            </a:r>
            <a:endParaRPr lang="pt-BR" sz="1785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785" dirty="0">
                <a:solidFill>
                  <a:schemeClr val="bg1"/>
                </a:solidFill>
              </a:rPr>
              <a:t>NESTE MÉTODO SÃO USADAS ENZIMAS OU ÁCIDOS PARA FAZER A HIDROLISE.</a:t>
            </a:r>
          </a:p>
          <a:p>
            <a:pPr marL="1667" indent="13332" algn="just"/>
            <a:endParaRPr lang="pt-BR" sz="1785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785" dirty="0">
                <a:solidFill>
                  <a:schemeClr val="bg1"/>
                </a:solidFill>
              </a:rPr>
              <a:t>ESTE MÉTODO É CONSIDERADO COMO A SEGUNDA PROTEÍNA DE MAIS BAIXO PESO MOLECULAR.</a:t>
            </a:r>
          </a:p>
          <a:p>
            <a:pPr marL="1667" indent="13332" algn="just"/>
            <a:endParaRPr lang="pt-BR" sz="1785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785" dirty="0">
                <a:solidFill>
                  <a:schemeClr val="bg1"/>
                </a:solidFill>
              </a:rPr>
              <a:t>É RECONHECIDO APENAS O PROCESSO DE </a:t>
            </a:r>
            <a:r>
              <a:rPr lang="pt-BR" sz="1785" b="1" dirty="0">
                <a:solidFill>
                  <a:schemeClr val="bg1"/>
                </a:solidFill>
              </a:rPr>
              <a:t>HIDROLISE ENZIMÁTICA (QUIMOTRIPSINA) </a:t>
            </a:r>
            <a:r>
              <a:rPr lang="pt-BR" sz="1785" dirty="0">
                <a:solidFill>
                  <a:schemeClr val="bg1"/>
                </a:solidFill>
              </a:rPr>
              <a:t>COMO O RESPONSÁVEL PELA ELEVAÇÃO BRUSCA DO NITRÔGENIO E CONSEQUENTE AUMENTO DA SÍNTESE PROTEÍCA</a:t>
            </a:r>
            <a:r>
              <a:rPr lang="pt-BR" sz="1785" dirty="0" smtClean="0">
                <a:solidFill>
                  <a:schemeClr val="bg1"/>
                </a:solidFill>
              </a:rPr>
              <a:t>.</a:t>
            </a:r>
            <a:endParaRPr lang="pt-BR" sz="189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52382" y="1115204"/>
            <a:ext cx="625801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FFFF00"/>
                </a:solidFill>
              </a:rPr>
              <a:t>SEXTA GERAÇÃO – WHEY HIDROLISADO ULTRAFILTRADO</a:t>
            </a:r>
            <a:endParaRPr lang="pt-BR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7155" y="1891426"/>
            <a:ext cx="731211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300" b="1" dirty="0" smtClean="0">
                <a:solidFill>
                  <a:schemeClr val="bg1"/>
                </a:solidFill>
              </a:rPr>
              <a:t>PROTEÍNA </a:t>
            </a:r>
            <a:r>
              <a:rPr lang="pt-BR" sz="1300" b="1" dirty="0">
                <a:solidFill>
                  <a:schemeClr val="bg1"/>
                </a:solidFill>
              </a:rPr>
              <a:t>90 A 96%</a:t>
            </a:r>
            <a:endParaRPr lang="pt-BR" sz="1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300" b="1" dirty="0">
                <a:solidFill>
                  <a:schemeClr val="bg1"/>
                </a:solidFill>
              </a:rPr>
              <a:t>GORDURA 0 A 1%</a:t>
            </a:r>
            <a:endParaRPr lang="pt-BR" sz="1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300" b="1" dirty="0">
                <a:solidFill>
                  <a:schemeClr val="bg1"/>
                </a:solidFill>
              </a:rPr>
              <a:t>LACTOSE 1 A 2%</a:t>
            </a:r>
            <a:endParaRPr lang="pt-BR" sz="13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300" b="1" i="1" dirty="0">
                <a:solidFill>
                  <a:schemeClr val="bg1"/>
                </a:solidFill>
              </a:rPr>
              <a:t> </a:t>
            </a:r>
            <a:endParaRPr lang="pt-BR" sz="1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PROCESSO DESENVOLVIDO POR ENGENHARIA ESPECIAL E COM SEUS VALORES NUTRICIONAIS EXTREMAMENTE PRESERVADOS.</a:t>
            </a:r>
          </a:p>
          <a:p>
            <a:pPr marL="1667" indent="13332" algn="just"/>
            <a:endParaRPr lang="pt-BR" sz="1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WHEY CONSIDERADA COM O MENOR PESO MOLECULAR EXISTENTE NO PLANETA.</a:t>
            </a: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 </a:t>
            </a: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ESTA WHEY É A PROTEÍNA CONSIDERADA DE MAIS ALTO VALOR BIOLÓGICO (159). </a:t>
            </a: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NÃO SE RECOMENDA QUE CHACOALHE OU BATA NO LIQUIDIFICADOR.</a:t>
            </a:r>
          </a:p>
          <a:p>
            <a:pPr marL="1667" indent="13332" algn="just"/>
            <a:endParaRPr lang="en-US" sz="1300" dirty="0">
              <a:solidFill>
                <a:schemeClr val="bg1"/>
              </a:solidFill>
            </a:endParaRPr>
          </a:p>
          <a:p>
            <a:pPr marL="1667" indent="13332" algn="just">
              <a:buFontTx/>
              <a:buChar char="-"/>
            </a:pPr>
            <a:r>
              <a:rPr lang="en-US" sz="1300" b="1" dirty="0">
                <a:solidFill>
                  <a:schemeClr val="bg1"/>
                </a:solidFill>
              </a:rPr>
              <a:t>DESFRAGMENTAÇÃO INSTANTANEA (DESNATURAÇÃO)</a:t>
            </a:r>
          </a:p>
          <a:p>
            <a:pPr marL="1667" indent="13332" algn="just">
              <a:buFontTx/>
              <a:buChar char="-"/>
            </a:pPr>
            <a:r>
              <a:rPr lang="en-US" sz="1300" b="1" dirty="0">
                <a:solidFill>
                  <a:schemeClr val="bg1"/>
                </a:solidFill>
              </a:rPr>
              <a:t>A GRANDE FAMÍLIA DOS BENEFÍCIOS IMUNOLÓGICOS DO WHEY FOI SE EMBORA.</a:t>
            </a:r>
          </a:p>
          <a:p>
            <a:pPr marL="1667" indent="13332" algn="just">
              <a:buFontTx/>
              <a:buChar char="-"/>
            </a:pPr>
            <a:r>
              <a:rPr lang="en-US" sz="1300" b="1" dirty="0">
                <a:solidFill>
                  <a:schemeClr val="bg1"/>
                </a:solidFill>
              </a:rPr>
              <a:t> 37 GRAUS 100% DE DESNATURAÇÃO.</a:t>
            </a:r>
          </a:p>
          <a:p>
            <a:pPr marL="1667" indent="13332" algn="just">
              <a:buFontTx/>
              <a:buChar char="-"/>
            </a:pPr>
            <a:r>
              <a:rPr lang="en-US" sz="1300" b="1" dirty="0">
                <a:solidFill>
                  <a:schemeClr val="bg1"/>
                </a:solidFill>
              </a:rPr>
              <a:t>5 A 10 GRAUS COM ÁGUA GELADA AUMENTA A COMPARTIBILIDADE, MAXIMIZA A ABSORÇÃO E FACILITA O ESVAZIAMENTO GÁSTRICO. A PRÓPRIA SENSAÇÃO É MELHOR.</a:t>
            </a:r>
            <a:endParaRPr lang="pt-BR" sz="1300" b="1" dirty="0">
              <a:solidFill>
                <a:schemeClr val="bg1"/>
              </a:solidFill>
            </a:endParaRPr>
          </a:p>
          <a:p>
            <a:pPr marL="1667" indent="13332" algn="just"/>
            <a:endParaRPr lang="pt-BR" sz="1300" dirty="0">
              <a:solidFill>
                <a:schemeClr val="bg1"/>
              </a:solidFill>
            </a:endParaRP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CAPACIDADE DE ABSORÇÃO INCRIVELMENTE AMPLIADA TENDO TODO O SEU ESPECTRO DE AMINOCIDOS ABSORVIDO E PRONTAMENTE DISPONÍVEL AOS MUSCULOS EM MENOS DE 10 MINUTOS.</a:t>
            </a:r>
          </a:p>
          <a:p>
            <a:pPr marL="1667" indent="13332" algn="just"/>
            <a:r>
              <a:rPr lang="pt-BR" sz="1300" dirty="0">
                <a:solidFill>
                  <a:schemeClr val="bg1"/>
                </a:solidFill>
              </a:rPr>
              <a:t>MAIOR FONTE DE BCAA`S, BCKA E CALCIO EXISTENTE NA NATUREZA</a:t>
            </a:r>
            <a:r>
              <a:rPr lang="pt-BR" sz="1300" dirty="0" smtClean="0">
                <a:solidFill>
                  <a:schemeClr val="bg1"/>
                </a:solidFill>
              </a:rPr>
              <a:t>.</a:t>
            </a:r>
            <a:endParaRPr lang="pt-BR" sz="13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47155" y="889685"/>
            <a:ext cx="6388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SÉTIMA GERAÇÃO – PEPTÍDEOS DE WHEY DE AMPLO ESPECTRO (RENNET) ISOLADO MICRO-NANOFILTRADO 100% HIDROLISADO POR QUIMOTRIPSINA (MFI / UF WPI)</a:t>
            </a:r>
          </a:p>
        </p:txBody>
      </p:sp>
    </p:spTree>
    <p:extLst>
      <p:ext uri="{BB962C8B-B14F-4D97-AF65-F5344CB8AC3E}">
        <p14:creationId xmlns:p14="http://schemas.microsoft.com/office/powerpoint/2010/main" val="128122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63696" y="707957"/>
            <a:ext cx="702218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pt-BR" sz="2300" b="1" i="1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t-BR" sz="2300" b="1" i="1" dirty="0" smtClean="0">
                <a:solidFill>
                  <a:schemeClr val="bg1"/>
                </a:solidFill>
              </a:rPr>
              <a:t>O </a:t>
            </a:r>
            <a:r>
              <a:rPr lang="pt-BR" sz="2300" b="1" i="1" dirty="0">
                <a:solidFill>
                  <a:schemeClr val="bg1"/>
                </a:solidFill>
              </a:rPr>
              <a:t>SEU PESO MOLECULAR MÉDIO (PMM) </a:t>
            </a:r>
            <a:endParaRPr lang="pt-BR" sz="2300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t-BR" sz="2300" i="1" dirty="0">
                <a:solidFill>
                  <a:schemeClr val="bg1"/>
                </a:solidFill>
              </a:rPr>
              <a:t>AMW – AVERAGE MOLECULAR </a:t>
            </a:r>
            <a:r>
              <a:rPr lang="pt-BR" sz="2300" i="1" dirty="0" smtClean="0">
                <a:solidFill>
                  <a:schemeClr val="bg1"/>
                </a:solidFill>
              </a:rPr>
              <a:t>WEIGHT</a:t>
            </a:r>
            <a:endParaRPr lang="pt-BR" sz="2300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146" y="2501152"/>
            <a:ext cx="4223031" cy="42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63696" y="1981074"/>
            <a:ext cx="72672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PARA UMA PROTEÍNA SER ABSORVIDA NA CORRENTE SANGUÍNEA, ELA NECESSITA PASSAR POR UM PROCESSO DE REDUÇÃO DO SEU TAMANHO POR UMA AÇÃO ENZIMÁTICA.</a:t>
            </a:r>
          </a:p>
          <a:p>
            <a:pPr>
              <a:buNone/>
            </a:pP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PARA UM MELHOR ENTENDIMENTO, SERIAM AS MOLÉCULAS DA PROTEÍNA CHAMADAS PEPTÍDEOS QUE SÃO MUITO GRANDES E PRECISAM SER QUEBRADAS.</a:t>
            </a:r>
          </a:p>
          <a:p>
            <a:pPr>
              <a:buNone/>
            </a:pP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TODAS AS PROTEÍNAS EXISTENTES NO MERCADO PRECISAM PASSAR POR UM PROCESSO DE HIDRÓLISE (OU DIGESTÃO) PARA QUE O CORPO POSSA ABSORVÊ-LAS.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UMA WHEY 100% HIDROLISADA TÊM CERCA DE 1 A 3% DO TAMANHO DE UM PEPTÍDEO PROTÉICO NORMAL</a:t>
            </a: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</a:t>
            </a:r>
            <a:r>
              <a:rPr lang="pt-BR" sz="2000" dirty="0" smtClean="0">
                <a:solidFill>
                  <a:schemeClr val="bg1"/>
                </a:solidFill>
              </a:rPr>
              <a:t>PESO </a:t>
            </a:r>
            <a:r>
              <a:rPr lang="pt-BR" sz="2000" dirty="0">
                <a:solidFill>
                  <a:schemeClr val="bg1"/>
                </a:solidFill>
              </a:rPr>
              <a:t>MOLECULAR MÉDIO (PMM)</a:t>
            </a:r>
            <a:endParaRPr lang="pt-B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040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8873" y="1927284"/>
            <a:ext cx="71955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TESTES EM LABORATÓRIOS AO REDOR DE TODO O MUNDO CONSTATARAM ABSORÇÃO DE 300% SUPERIOR A QUALQUER OUTRO TIPO DE SUBTIPO DE WHEY.</a:t>
            </a:r>
          </a:p>
          <a:p>
            <a:pPr>
              <a:buNone/>
            </a:pPr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A WHEY HIDROLISADA CHEGA AO MÚSCULO EM APENAS 10 MINUTOS.</a:t>
            </a:r>
          </a:p>
          <a:p>
            <a:pPr>
              <a:buNone/>
            </a:pPr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A GRANDE DIFERENÇA EXISTENTE ENTRE AS PROTEÍNAS DO PLANETA É O SEU PESO MOLECULAR (TAMANHO DA PROTEÍNA/PEPTÍDEO) MEDIDO EM DALTONS.</a:t>
            </a:r>
          </a:p>
          <a:p>
            <a:pPr>
              <a:buNone/>
            </a:pPr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QUANTO MENOR FOR, </a:t>
            </a:r>
            <a:r>
              <a:rPr lang="pt-BR" sz="2000" b="1" dirty="0">
                <a:solidFill>
                  <a:schemeClr val="bg1"/>
                </a:solidFill>
              </a:rPr>
              <a:t>MELHOR</a:t>
            </a:r>
            <a:r>
              <a:rPr lang="pt-BR" sz="2000" b="1" dirty="0" smtClean="0">
                <a:solidFill>
                  <a:schemeClr val="bg1"/>
                </a:solidFill>
              </a:rPr>
              <a:t>!!!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</a:t>
            </a:r>
            <a:r>
              <a:rPr lang="pt-BR" sz="2000" dirty="0" smtClean="0">
                <a:solidFill>
                  <a:schemeClr val="bg1"/>
                </a:solidFill>
              </a:rPr>
              <a:t>PESO </a:t>
            </a:r>
            <a:r>
              <a:rPr lang="pt-BR" sz="2000" dirty="0">
                <a:solidFill>
                  <a:schemeClr val="bg1"/>
                </a:solidFill>
              </a:rPr>
              <a:t>MOLECULAR MÉDIO (PMM)</a:t>
            </a:r>
            <a:endParaRPr lang="pt-B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790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2250013"/>
            <a:ext cx="69714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O PESO MOLECULAR DE UMA HIDROLISADA BOA GIRA EM TORNO DE 1 A 3.000 DALTONS.</a:t>
            </a:r>
          </a:p>
          <a:p>
            <a:pPr>
              <a:buNone/>
            </a:pPr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UMA PROTEÍNA ISOLADA NORMAL TEM EM MÉDIA 5 A 9.000 D.</a:t>
            </a:r>
          </a:p>
          <a:p>
            <a:pPr>
              <a:buNone/>
            </a:pPr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UMA PROTEÍNA CONCENTRADA TEM DE 18 A 30.000 D.</a:t>
            </a:r>
          </a:p>
          <a:p>
            <a:pPr marL="1667" indent="13332"/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</a:t>
            </a:r>
            <a:r>
              <a:rPr lang="pt-BR" sz="2000" dirty="0" smtClean="0">
                <a:solidFill>
                  <a:schemeClr val="bg1"/>
                </a:solidFill>
              </a:rPr>
              <a:t>PESO </a:t>
            </a:r>
            <a:r>
              <a:rPr lang="pt-BR" sz="2000" dirty="0">
                <a:solidFill>
                  <a:schemeClr val="bg1"/>
                </a:solidFill>
              </a:rPr>
              <a:t>MOLECULAR MÉDIO (PMM)</a:t>
            </a:r>
            <a:endParaRPr lang="pt-B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790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72870"/>
            <a:ext cx="6534004" cy="435654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600" dirty="0"/>
              <a:t>O SEU ALTO VALOR BIOLÓGICO (V.B</a:t>
            </a:r>
            <a:r>
              <a:rPr lang="pt-BR" sz="2600" dirty="0" smtClean="0"/>
              <a:t>)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15506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7506" y="1846603"/>
            <a:ext cx="7225553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90" dirty="0">
                <a:solidFill>
                  <a:schemeClr val="bg1"/>
                </a:solidFill>
              </a:rPr>
              <a:t>VALOR BIOLÓGICO É O MARCADOR QUE DETERMINA A EFICIÊNCIA COM QUE A PROTEÍNA É ASSIMILADA PELO ORGANISMO.</a:t>
            </a:r>
          </a:p>
          <a:p>
            <a:pPr algn="just">
              <a:buNone/>
            </a:pPr>
            <a:r>
              <a:rPr lang="pt-BR" sz="1890" b="1" i="1" dirty="0">
                <a:solidFill>
                  <a:schemeClr val="bg1"/>
                </a:solidFill>
              </a:rPr>
              <a:t> </a:t>
            </a:r>
            <a:endParaRPr lang="pt-BR" sz="1890" dirty="0">
              <a:solidFill>
                <a:schemeClr val="bg1"/>
              </a:solidFill>
            </a:endParaRP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O VB É MAIOR QUANDO FOR MAIOR A RETENÇÃO DE NITROGÊNIO PROPORCIONADA PELA FONTE PROTÉICA, O QUE SIGNIFICA MAIOR SÍNTESE DE PROTEÍNAS!</a:t>
            </a:r>
          </a:p>
          <a:p>
            <a:pPr algn="just">
              <a:buNone/>
            </a:pPr>
            <a:endParaRPr lang="pt-BR" sz="1890" dirty="0">
              <a:solidFill>
                <a:schemeClr val="bg1"/>
              </a:solidFill>
            </a:endParaRP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NÃO EXISTE NADA MAIS ANABÓLICO OU QUE SUPERE ESTA PROTEÍNA NOS DIAS DE HOJE, NEM CARNE, NEM OVO, NEM LEITE NEM NENHUM ALIMENTO PROTÉICO. </a:t>
            </a:r>
          </a:p>
          <a:p>
            <a:pPr algn="just">
              <a:buNone/>
            </a:pPr>
            <a:r>
              <a:rPr lang="pt-BR" sz="1890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SEU VALOR BIOLÓGICO É CLASSIFICADO EM 159, ENQUANTO A ALBUMINA É DE 88, A CASEÍNA 71, O PEITO DE FRANGO 79 E A SOJA 60</a:t>
            </a:r>
            <a:r>
              <a:rPr lang="pt-BR" sz="1890" dirty="0" smtClean="0">
                <a:solidFill>
                  <a:schemeClr val="bg1"/>
                </a:solidFill>
              </a:rPr>
              <a:t>.</a:t>
            </a:r>
            <a:endParaRPr lang="pt-BR" sz="1890" dirty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    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Helvetica"/>
              </a:rPr>
              <a:t>O VALOR BIOLOGICO DAS PROTEINAS</a:t>
            </a:r>
            <a:endParaRPr lang="en-US" sz="2000" dirty="0">
              <a:solidFill>
                <a:schemeClr val="bg1"/>
              </a:solidFill>
              <a:latin typeface="+mj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6526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846251"/>
              </p:ext>
            </p:extLst>
          </p:nvPr>
        </p:nvGraphicFramePr>
        <p:xfrm>
          <a:off x="897324" y="2241176"/>
          <a:ext cx="7081264" cy="4767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ângulo 1"/>
          <p:cNvSpPr/>
          <p:nvPr/>
        </p:nvSpPr>
        <p:spPr>
          <a:xfrm>
            <a:off x="2106575" y="1239578"/>
            <a:ext cx="48093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cs typeface="Helvetica"/>
              </a:rPr>
              <a:t>O VALOR BIOLOGICO DAS </a:t>
            </a:r>
            <a:r>
              <a:rPr lang="en-US" sz="2200" dirty="0" smtClean="0">
                <a:solidFill>
                  <a:schemeClr val="bg1"/>
                </a:solidFill>
                <a:cs typeface="Helvetica"/>
              </a:rPr>
              <a:t>WHEYS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3677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05744" y="869449"/>
            <a:ext cx="6189884" cy="106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3149" dirty="0" smtClean="0">
                <a:solidFill>
                  <a:schemeClr val="bg1"/>
                </a:solidFill>
              </a:rPr>
              <a:t>PRINCIPAIS </a:t>
            </a:r>
            <a:r>
              <a:rPr lang="pt-BR" sz="3149" dirty="0">
                <a:solidFill>
                  <a:schemeClr val="bg1"/>
                </a:solidFill>
              </a:rPr>
              <a:t>BENEFÍCIOS COM O USO </a:t>
            </a:r>
            <a:r>
              <a:rPr lang="pt-BR" sz="3149" dirty="0" smtClean="0">
                <a:solidFill>
                  <a:schemeClr val="bg1"/>
                </a:solidFill>
              </a:rPr>
              <a:t>DE WHEY</a:t>
            </a:r>
            <a:endParaRPr lang="pt-BR" sz="2625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4" y="2929303"/>
            <a:ext cx="8641976" cy="34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0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2061756"/>
            <a:ext cx="73600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dirty="0" smtClean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</a:rPr>
              <a:t>WHEY PROTEIN TEM ABSORÇÃO QUASE QUE IMEDIATA PELO INTESTINO CHEGANDO INTACTA NA CORRENTE SANGUÍNEA, FAZENDO O QUE A COMIDA NÃO PODE FAZER, TORNANDO-A PERFEITA PARA CONSUMO IMEDIATAMENTE APÓS O TREINO.</a:t>
            </a:r>
          </a:p>
          <a:p>
            <a:pPr algn="just">
              <a:buNone/>
            </a:pPr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FENÔMENO CHAMADO ANORÊXIA PÓS-TREINO.</a:t>
            </a:r>
          </a:p>
          <a:p>
            <a:pPr algn="just">
              <a:buNone/>
            </a:pPr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SEU TEMPO DE ABSORÇÃO NO PLASMA SANGUÍNEO DEPENDERÁ DA FORMA DE EXTRAÇÃO.</a:t>
            </a:r>
          </a:p>
          <a:p>
            <a:pPr algn="just">
              <a:buNone/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DIMINUI OS EFEITOS DO CORTISOL DURANTE E APÓS O TREINO.</a:t>
            </a:r>
          </a:p>
          <a:p>
            <a:pPr algn="just">
              <a:buNone/>
            </a:pPr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COMO É CONSTATADA A MAIOR FONTE NATURAL CONHECIDA DE BCAA’S, SE VOCÊ PRECISA DE 50G DE PROTEÍNAS EM UMA REFEIÇÃO NORMAL, 40G DELA JÁ SERÃO SUFICIENTES</a:t>
            </a: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78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90284" y="1971980"/>
            <a:ext cx="761103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500" dirty="0">
                <a:solidFill>
                  <a:schemeClr val="bg1"/>
                </a:solidFill>
              </a:rPr>
              <a:t>IMPORTANTE SALIENTAR QUE DEPENDENDO DA WHEY, ELA ÚNICA E EXCLUSIVAMENTE NÃO SERVIRÁ COMO FONTE DE REFEIÇÃO.</a:t>
            </a:r>
          </a:p>
          <a:p>
            <a:pPr algn="just">
              <a:buNone/>
            </a:pPr>
            <a:r>
              <a:rPr lang="pt-BR" sz="1500" dirty="0">
                <a:solidFill>
                  <a:schemeClr val="bg1"/>
                </a:solidFill>
              </a:rPr>
              <a:t> </a:t>
            </a:r>
          </a:p>
          <a:p>
            <a:pPr lvl="0" algn="just"/>
            <a:r>
              <a:rPr lang="pt-BR" sz="1500" dirty="0">
                <a:solidFill>
                  <a:schemeClr val="bg1"/>
                </a:solidFill>
              </a:rPr>
              <a:t>ACONSELHA-SE DE 50 MINUTOS A 1 HORA E MEIA APÓS O TREINO REALIZAR A REFEIÇÃO SÓLIDA COM CARBOIDRATOS DE BAIXO I.G. E PROTEÍNAS  DE LENTA DIGESTIBILIDADE COMO CARNES MAGRAS, CLARA DE OVO OU SE NÃO FOR POSSÍVEL COMER, UMA CASEÍNA MICELLAR PODERÁ FAZER A VEZ.</a:t>
            </a:r>
          </a:p>
          <a:p>
            <a:pPr algn="just">
              <a:buNone/>
            </a:pPr>
            <a:endParaRPr lang="pt-BR" sz="1500" dirty="0">
              <a:solidFill>
                <a:schemeClr val="bg1"/>
              </a:solidFill>
            </a:endParaRPr>
          </a:p>
          <a:p>
            <a:pPr lvl="0" algn="just"/>
            <a:r>
              <a:rPr lang="pt-BR" sz="1500" dirty="0">
                <a:solidFill>
                  <a:schemeClr val="bg1"/>
                </a:solidFill>
              </a:rPr>
              <a:t>ELA PODE TAMBÉM SER USADA COMO REFEIÇÃO CONTANTO QUE SE USE EM CONJUNTO UMA PROTEÍNA LENTA OU APENAS ADICIONANDO UMA COLHER DE AZEITE DE OLIVA, O QUE RETARDARÁ A ABSORÇÃO DA WHEY.</a:t>
            </a:r>
          </a:p>
          <a:p>
            <a:pPr lvl="0" algn="just">
              <a:buNone/>
            </a:pPr>
            <a:endParaRPr lang="pt-BR" sz="1500" dirty="0">
              <a:solidFill>
                <a:schemeClr val="bg1"/>
              </a:solidFill>
            </a:endParaRPr>
          </a:p>
          <a:p>
            <a:pPr algn="just"/>
            <a:r>
              <a:rPr lang="pt-BR" sz="1500" dirty="0">
                <a:solidFill>
                  <a:schemeClr val="bg1"/>
                </a:solidFill>
              </a:rPr>
              <a:t>IMPORTANTE SER CONSUMIDA COM ÁGUA GELADA.</a:t>
            </a:r>
          </a:p>
          <a:p>
            <a:pPr algn="just">
              <a:buNone/>
            </a:pPr>
            <a:endParaRPr lang="en-US" sz="15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pt-BR" sz="1500" b="1" dirty="0">
                <a:solidFill>
                  <a:schemeClr val="bg1"/>
                </a:solidFill>
              </a:rPr>
              <a:t>AVISO:</a:t>
            </a:r>
            <a:r>
              <a:rPr lang="pt-BR" sz="1500" dirty="0">
                <a:solidFill>
                  <a:schemeClr val="bg1"/>
                </a:solidFill>
              </a:rPr>
              <a:t> SUA WHEY DEVE PROVIR SEMPRE DE FONTE IONIZADA E/OU HIDROLISADA, POIS AS FONTES QUE SÃO OBTIDAS ATRAVÉS DO PROCESSO DE AQUECIMENTO TEM SEUS AMINOACIDOS OXIDADOS EM BOA PARTE DELES, DEIXANDO MUITA LACTOSE, SÓDIO E GORDURAS, O QUE DIMINUI O VALOR NUTRICIONAL, A BIODISPONIBILIDADE DA PROTEÍNA E POR CONSEQUÊNCIA O SEU </a:t>
            </a:r>
            <a:r>
              <a:rPr lang="pt-BR" sz="1500" dirty="0">
                <a:solidFill>
                  <a:schemeClr val="bg1"/>
                </a:solidFill>
              </a:rPr>
              <a:t>RENDIMENTO.</a:t>
            </a:r>
            <a:endParaRPr lang="pt-BR" sz="1500" b="1" i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52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3014" y="1909355"/>
            <a:ext cx="7231433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90" dirty="0">
                <a:solidFill>
                  <a:schemeClr val="bg1"/>
                </a:solidFill>
              </a:rPr>
              <a:t>INIBEM O APETITE ESTIMULANDO A LIBERAÇÃO DE COLECISTOQUININA (CCK) LEVANDO EM CONTA A FORMA DE EXTRAÇAO E A MANUTENÇÃO DOS (GMP) NA PROTEÍNA LEVANDO EM MÉDIA 20 MINUTOS PARA SENTIR OS EFEITOS.</a:t>
            </a:r>
          </a:p>
          <a:p>
            <a:pPr algn="just">
              <a:buNone/>
            </a:pPr>
            <a:endParaRPr lang="pt-BR" sz="1890" dirty="0">
              <a:solidFill>
                <a:schemeClr val="bg1"/>
              </a:solidFill>
            </a:endParaRP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PREVINEM INDIGESTÃO DIMINUINDO A LIBERAÇÃO ÁCIDA DO ESTÔMAGO EM 53%.</a:t>
            </a:r>
          </a:p>
          <a:p>
            <a:pPr algn="just">
              <a:buNone/>
            </a:pPr>
            <a:endParaRPr lang="pt-BR" sz="1890" dirty="0">
              <a:solidFill>
                <a:schemeClr val="bg1"/>
              </a:solidFill>
            </a:endParaRP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DIMINUEM A INFLAMAÇÃO ESTOMACAL PELO FATO DE AUMENTAR A RESPOSTA DO SISTEMA IMUNE.</a:t>
            </a:r>
          </a:p>
          <a:p>
            <a:pPr algn="just">
              <a:buNone/>
            </a:pPr>
            <a:endParaRPr lang="pt-BR" sz="1890" dirty="0">
              <a:solidFill>
                <a:schemeClr val="bg1"/>
              </a:solidFill>
            </a:endParaRPr>
          </a:p>
          <a:p>
            <a:pPr algn="just"/>
            <a:r>
              <a:rPr lang="pt-BR" sz="1890" dirty="0">
                <a:solidFill>
                  <a:schemeClr val="bg1"/>
                </a:solidFill>
              </a:rPr>
              <a:t>OTIMIZAM A SAÚDE INTESTINAL AO INIBIR A LIGAÇÃO DE DIVERSAS TOXINAS AOS SEUS RECEPTORES ESPECÍFICOS. </a:t>
            </a:r>
            <a:r>
              <a:rPr lang="pt-BR" sz="1890" dirty="0">
                <a:solidFill>
                  <a:schemeClr val="bg1"/>
                </a:solidFill>
              </a:rPr>
              <a:t>AS BACTÉRIAS COMO SALMONELA OU CÓLERA SÃO ALGUNS DESSES EXEMPLOS</a:t>
            </a:r>
            <a:r>
              <a:rPr lang="pt-BR" sz="1890" dirty="0" smtClean="0">
                <a:solidFill>
                  <a:schemeClr val="bg1"/>
                </a:solidFill>
              </a:rPr>
              <a:t>.</a:t>
            </a:r>
            <a:endParaRPr lang="pt-BR" sz="1995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845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5084" y="1837637"/>
            <a:ext cx="728522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solidFill>
                  <a:schemeClr val="bg1"/>
                </a:solidFill>
              </a:rPr>
              <a:t>EXERCEM DIVERSAS ATIVIDADES ANTIBACTERÍANAS E ANTIMICROBIANAS PREVENINDO A INFLUENZA, CONHECIDA COMO GRIPE POR INFECÇÃO DO SISTEMA RESPIRATÓRIO E TENDO SUA PRINCIPAL COMPLICAÇÃO AS PNEUMONIAS.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PREVINEM CÁRIES DENTÁRIAS AO INIBIR A ADESÃO DE TÁRTARO AOS DENTES.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DIMINUI O RISCO DE INFARTO AGUDO DO MIOCARDIO (IAM) AO INIBIR A AGREGAÇÃO PLAQUETÁRIA E A LIGAÇÃO DO FIBRINOGÊNIO-I AS PLAQUETAS. </a:t>
            </a:r>
          </a:p>
          <a:p>
            <a:pPr algn="just"/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DIMINUI O RISCO DE AVC POR INIBIR A AGREGAÇÃO PLAQUETÁRIA NOS COMPARTIMENTOS CEREBRAIS.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ALTERAM A PRODUÇÃO DE PIGMENTOS NOS MELANÓCITOS (CELULAS ENCONTRADAS NA PELE, PELOS, MUCOSAS ETC.)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PROMOÇÃO DE ANABOLISMO PELA ALTA DIGESTIBILIDADE E COMPOSIÇÃO DE AMINOÁCIDOS SENDO MUITO SIMILAR A PROTEÍNA DO MÚSCULO ESQUELÉTICO.</a:t>
            </a:r>
          </a:p>
          <a:p>
            <a:pPr algn="just">
              <a:buNone/>
            </a:pPr>
            <a:endParaRPr lang="pt-BR" sz="1400" dirty="0">
              <a:solidFill>
                <a:schemeClr val="bg1"/>
              </a:solidFill>
            </a:endParaRP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MELHORA DO DESEMPENHO FÍSICO POR SER RICA EM CISTEÍNA, QUE IRÁ AUMENTAR A PRODUÇÃO DE GLUTATIONA MELHORANDO O SISTEMA IMUNE, A POTÊNCIA E O RENDIMENTO DURANTE A ATIVIDADE FÍSICA</a:t>
            </a:r>
            <a:r>
              <a:rPr lang="pt-BR" sz="1400" dirty="0" smtClean="0">
                <a:solidFill>
                  <a:schemeClr val="bg1"/>
                </a:solidFill>
              </a:rPr>
              <a:t>.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05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74685" y="2698249"/>
            <a:ext cx="61898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3200" b="1" i="1" dirty="0" smtClean="0">
                <a:solidFill>
                  <a:srgbClr val="FFFF00"/>
                </a:solidFill>
              </a:rPr>
              <a:t>*** </a:t>
            </a:r>
            <a:r>
              <a:rPr lang="pt-BR" sz="3200" b="1" i="1" dirty="0">
                <a:solidFill>
                  <a:srgbClr val="FFFF00"/>
                </a:solidFill>
              </a:rPr>
              <a:t>EXTREMAMENTE DIFÍCIL OBTER-SE CISTEÍNA NÃO DESNATURADA ATRAVÉS DA DIETA</a:t>
            </a:r>
            <a:r>
              <a:rPr lang="pt-BR" sz="3200" b="1" i="1" dirty="0" smtClean="0">
                <a:solidFill>
                  <a:srgbClr val="FFFF00"/>
                </a:solidFill>
              </a:rPr>
              <a:t>.</a:t>
            </a:r>
            <a:endParaRPr lang="pt-BR" sz="3200" dirty="0">
              <a:solidFill>
                <a:srgbClr val="FFFF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744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8212" y="2061754"/>
            <a:ext cx="744967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solidFill>
                  <a:schemeClr val="bg1"/>
                </a:solidFill>
              </a:rPr>
              <a:t>NECESSÁRIO SABER LER O AMINOGRAMA PARA SABER A PORCENTAGEM DE PROTEÍNA QUE VEM EM SUA WHEY. </a:t>
            </a:r>
          </a:p>
          <a:p>
            <a:pPr marL="1667" indent="13332" algn="just"/>
            <a:r>
              <a:rPr lang="pt-BR" sz="2000" b="1" cap="all" dirty="0" smtClean="0">
                <a:solidFill>
                  <a:srgbClr val="FFFF00"/>
                </a:solidFill>
              </a:rPr>
              <a:t>Ex.: </a:t>
            </a:r>
            <a:r>
              <a:rPr lang="pt-BR" sz="2000" b="1" cap="all" dirty="0">
                <a:solidFill>
                  <a:srgbClr val="FFFF00"/>
                </a:solidFill>
              </a:rPr>
              <a:t>Whey 24g de proteínas a cada 32g do produto.</a:t>
            </a:r>
            <a:endParaRPr lang="pt-BR" sz="2000" b="1" dirty="0">
              <a:solidFill>
                <a:srgbClr val="FFFF00"/>
              </a:solidFill>
            </a:endParaRPr>
          </a:p>
          <a:p>
            <a:pPr marL="1667" indent="13332" algn="just"/>
            <a:r>
              <a:rPr lang="pt-BR" sz="2000" b="1" cap="all" dirty="0">
                <a:solidFill>
                  <a:srgbClr val="FFFF00"/>
                </a:solidFill>
              </a:rPr>
              <a:t>24/32 = 0,75</a:t>
            </a:r>
            <a:endParaRPr lang="pt-BR" sz="2000" b="1" dirty="0">
              <a:solidFill>
                <a:srgbClr val="FFFF00"/>
              </a:solidFill>
            </a:endParaRPr>
          </a:p>
          <a:p>
            <a:pPr marL="1667" indent="13332" algn="just"/>
            <a:r>
              <a:rPr lang="pt-BR" sz="2000" b="1" cap="all" dirty="0">
                <a:solidFill>
                  <a:srgbClr val="FFFF00"/>
                </a:solidFill>
              </a:rPr>
              <a:t>resultado: Seu whey é 75% </a:t>
            </a:r>
            <a:r>
              <a:rPr lang="pt-BR" sz="2000" b="1" cap="all" dirty="0" err="1">
                <a:solidFill>
                  <a:srgbClr val="FFFF00"/>
                </a:solidFill>
              </a:rPr>
              <a:t>proteínA</a:t>
            </a:r>
            <a:endParaRPr lang="pt-BR" sz="2000" b="1" dirty="0">
              <a:solidFill>
                <a:srgbClr val="FFFF00"/>
              </a:solidFill>
            </a:endParaRPr>
          </a:p>
          <a:p>
            <a:pPr algn="just">
              <a:buNone/>
            </a:pPr>
            <a:endParaRPr lang="pt-BR" sz="2000" dirty="0"/>
          </a:p>
          <a:p>
            <a:pPr lvl="0" algn="just"/>
            <a:r>
              <a:rPr lang="pt-BR" sz="2000" dirty="0">
                <a:solidFill>
                  <a:schemeClr val="bg1"/>
                </a:solidFill>
              </a:rPr>
              <a:t>FIQUE ATENTO COM O QUE VEM EM PRIMEIRO NOS INGREDIENTES!</a:t>
            </a:r>
          </a:p>
          <a:p>
            <a:pPr marL="1667" indent="13332" algn="just"/>
            <a:r>
              <a:rPr lang="pt-BR" sz="2000" b="1" dirty="0">
                <a:solidFill>
                  <a:srgbClr val="FFFF00"/>
                </a:solidFill>
              </a:rPr>
              <a:t>Ex. Ingredientes: Proteína do soro do leite Isolada, proteína do soro do leite concentrada, peptídeos do soro do leite, cacau, sal, aroma natural e artificial, estabilizante lecitina de soja, edulcorantes artificiais sucralose e </a:t>
            </a:r>
            <a:r>
              <a:rPr lang="pt-BR" sz="2000" b="1" dirty="0" err="1">
                <a:solidFill>
                  <a:srgbClr val="FFFF00"/>
                </a:solidFill>
              </a:rPr>
              <a:t>acessulfame</a:t>
            </a:r>
            <a:r>
              <a:rPr lang="pt-BR" sz="2000" b="1" dirty="0">
                <a:solidFill>
                  <a:srgbClr val="FFFF00"/>
                </a:solidFill>
              </a:rPr>
              <a:t>. Não contém Glúten.</a:t>
            </a: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974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91" y="1747989"/>
            <a:ext cx="7096962" cy="448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>
              <a:buNone/>
            </a:pPr>
            <a:r>
              <a:rPr lang="pt-BR" sz="1785" b="1" i="1" dirty="0">
                <a:solidFill>
                  <a:srgbClr val="FFFF00"/>
                </a:solidFill>
              </a:rPr>
              <a:t>MELHORES </a:t>
            </a:r>
            <a:r>
              <a:rPr lang="pt-BR" sz="1785" b="1" i="1" dirty="0" smtClean="0">
                <a:solidFill>
                  <a:srgbClr val="FFFF00"/>
                </a:solidFill>
              </a:rPr>
              <a:t>WHEYS</a:t>
            </a:r>
            <a:endParaRPr lang="pt-BR" sz="1785" dirty="0">
              <a:solidFill>
                <a:srgbClr val="FFFF00"/>
              </a:solidFill>
            </a:endParaRPr>
          </a:p>
          <a:p>
            <a:pPr algn="just" hangingPunct="0">
              <a:buNone/>
            </a:pPr>
            <a:endParaRPr lang="pt-BR" sz="1785" dirty="0"/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pt-BR" sz="1785" dirty="0">
                <a:solidFill>
                  <a:schemeClr val="bg1"/>
                </a:solidFill>
              </a:rPr>
              <a:t>LEITE PROVENIENTE DE ÁREAS NÃO CONTAMINADAS POR DROGAS / ESTERÓIDES / PRODUTOS QUÍMICOS / ANTIBIÓTICOS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pt-BR" sz="1785" dirty="0">
              <a:solidFill>
                <a:schemeClr val="bg1"/>
              </a:solidFill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pt-BR" sz="1785" dirty="0">
                <a:solidFill>
                  <a:schemeClr val="bg1"/>
                </a:solidFill>
              </a:rPr>
              <a:t>99% NÃO DESNATURADO / ENZIMAS TOTALMENTE PRESERVADAS / PRODUÇÃO OTIMIZADA DE INÚMEROS FATORES DE CRESCIMENTO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pt-BR" sz="1785" dirty="0">
              <a:solidFill>
                <a:schemeClr val="bg1"/>
              </a:solidFill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pt-BR" sz="1785" dirty="0">
              <a:solidFill>
                <a:schemeClr val="bg1"/>
              </a:solidFill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pt-BR" sz="1785" dirty="0">
                <a:solidFill>
                  <a:schemeClr val="bg1"/>
                </a:solidFill>
              </a:rPr>
              <a:t>USO DE FILTROS DE SECAGEM GRAVITACIONAL PARA MANTER A INTEGRIDADE DA PROTEÍNA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pt-BR" sz="1785" dirty="0">
              <a:solidFill>
                <a:schemeClr val="bg1"/>
              </a:solidFill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pt-BR" sz="1785" dirty="0">
              <a:solidFill>
                <a:schemeClr val="bg1"/>
              </a:solidFill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pt-BR" sz="1785" dirty="0">
                <a:solidFill>
                  <a:schemeClr val="bg1"/>
                </a:solidFill>
              </a:rPr>
              <a:t>MATRIZ LÁCTEA NÃO </a:t>
            </a:r>
            <a:r>
              <a:rPr lang="pt-BR" sz="1785" dirty="0" smtClean="0">
                <a:solidFill>
                  <a:schemeClr val="bg1"/>
                </a:solidFill>
              </a:rPr>
              <a:t>PASTEURIZADA</a:t>
            </a:r>
            <a:endParaRPr lang="pt-BR" sz="1995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WHEY PROTEIN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199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14709" y="842554"/>
            <a:ext cx="6189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3200" dirty="0" smtClean="0">
                <a:solidFill>
                  <a:schemeClr val="bg1"/>
                </a:solidFill>
              </a:rPr>
              <a:t>OS </a:t>
            </a:r>
            <a:r>
              <a:rPr lang="pt-BR" sz="3200" dirty="0">
                <a:solidFill>
                  <a:schemeClr val="bg1"/>
                </a:solidFill>
              </a:rPr>
              <a:t>PRINCIPAIS HORÁRIOS DE ADMINISTRAÇÃO DA </a:t>
            </a:r>
            <a:r>
              <a:rPr lang="pt-BR" sz="3200" dirty="0" smtClean="0">
                <a:solidFill>
                  <a:schemeClr val="bg1"/>
                </a:solidFill>
              </a:rPr>
              <a:t>WHEY</a:t>
            </a:r>
            <a:endParaRPr lang="pt-BR" sz="3200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09" y="2526402"/>
            <a:ext cx="6822141" cy="454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9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5100" y="839388"/>
            <a:ext cx="7664990" cy="1126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59" dirty="0" smtClean="0">
                <a:solidFill>
                  <a:schemeClr val="bg1"/>
                </a:solidFill>
                <a:latin typeface="+mj-lt"/>
                <a:cs typeface="Helvetica"/>
              </a:rPr>
              <a:t>Principais </a:t>
            </a:r>
            <a:r>
              <a:rPr lang="pt-BR" sz="3359" dirty="0">
                <a:solidFill>
                  <a:schemeClr val="bg1"/>
                </a:solidFill>
                <a:latin typeface="+mj-lt"/>
                <a:cs typeface="Helvetica"/>
              </a:rPr>
              <a:t>Horários de Administração</a:t>
            </a:r>
            <a:endParaRPr lang="en-US" sz="3359" dirty="0">
              <a:solidFill>
                <a:schemeClr val="bg1"/>
              </a:solidFill>
              <a:latin typeface="+mj-lt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6304" y="1308720"/>
            <a:ext cx="6189884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pt-BR" sz="2100" b="1" dirty="0">
              <a:solidFill>
                <a:srgbClr val="FF0000"/>
              </a:solidFill>
            </a:endParaRPr>
          </a:p>
          <a:p>
            <a:pPr algn="ctr"/>
            <a:endParaRPr lang="pt-BR" sz="189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82510" y="4138640"/>
            <a:ext cx="7459937" cy="0"/>
          </a:xfrm>
          <a:prstGeom prst="line">
            <a:avLst/>
          </a:prstGeom>
          <a:noFill/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110599" y="2561668"/>
            <a:ext cx="12500" cy="3773931"/>
          </a:xfrm>
          <a:prstGeom prst="line">
            <a:avLst/>
          </a:prstGeom>
          <a:noFill/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1" name="Rectangle 10"/>
          <p:cNvSpPr/>
          <p:nvPr/>
        </p:nvSpPr>
        <p:spPr bwMode="auto">
          <a:xfrm>
            <a:off x="630766" y="2675440"/>
            <a:ext cx="2416124" cy="104084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20" b="1" dirty="0" err="1">
                <a:ln w="0">
                  <a:noFill/>
                </a:ln>
                <a:solidFill>
                  <a:srgbClr val="FFFFFF"/>
                </a:solidFill>
              </a:rPr>
              <a:t>Caf</a:t>
            </a:r>
            <a:r>
              <a:rPr lang="pt-BR" sz="2520" b="1" dirty="0">
                <a:ln w="0">
                  <a:noFill/>
                </a:ln>
                <a:solidFill>
                  <a:srgbClr val="FFFFFF"/>
                </a:solidFill>
              </a:rPr>
              <a:t>é da manhã</a:t>
            </a:r>
            <a:endParaRPr lang="en-US" sz="2520" b="1" dirty="0">
              <a:ln w="0"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26323" y="2675440"/>
            <a:ext cx="2416124" cy="104084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20" b="1" dirty="0" err="1">
                <a:ln w="0">
                  <a:noFill/>
                </a:ln>
                <a:solidFill>
                  <a:srgbClr val="FFFFFF"/>
                </a:solidFill>
              </a:rPr>
              <a:t>Pré-Treino</a:t>
            </a:r>
            <a:endParaRPr lang="en-US" sz="2520" b="1" dirty="0">
              <a:ln w="0"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30766" y="4992601"/>
            <a:ext cx="2416124" cy="104084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20" b="1" dirty="0">
                <a:ln w="0">
                  <a:noFill/>
                </a:ln>
                <a:solidFill>
                  <a:srgbClr val="FFFFFF"/>
                </a:solidFill>
              </a:rPr>
              <a:t>Antes de </a:t>
            </a:r>
            <a:r>
              <a:rPr lang="en-US" sz="2520" b="1" dirty="0" err="1">
                <a:ln w="0">
                  <a:noFill/>
                </a:ln>
                <a:solidFill>
                  <a:srgbClr val="FFFFFF"/>
                </a:solidFill>
              </a:rPr>
              <a:t>Dormir</a:t>
            </a:r>
            <a:endParaRPr lang="en-US" sz="2520" b="1" dirty="0">
              <a:ln w="0"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226323" y="5019265"/>
            <a:ext cx="2416124" cy="104084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5991" tIns="47995" rIns="95991" bIns="47995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20" b="1" dirty="0" err="1">
                <a:ln w="0">
                  <a:noFill/>
                </a:ln>
                <a:solidFill>
                  <a:srgbClr val="FFFFFF"/>
                </a:solidFill>
              </a:rPr>
              <a:t>Pós-Treino</a:t>
            </a:r>
            <a:endParaRPr lang="en-US" sz="2520" b="1" dirty="0">
              <a:ln w="0"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21" name="Curved Down Arrow 20"/>
          <p:cNvSpPr/>
          <p:nvPr/>
        </p:nvSpPr>
        <p:spPr>
          <a:xfrm>
            <a:off x="3273535" y="2675439"/>
            <a:ext cx="1786496" cy="584942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0">
              <a:solidFill>
                <a:schemeClr val="tx1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>
            <a:off x="7926424" y="3260381"/>
            <a:ext cx="786592" cy="249309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0">
              <a:solidFill>
                <a:schemeClr val="tx1"/>
              </a:solidFill>
            </a:endParaRPr>
          </a:p>
        </p:txBody>
      </p:sp>
      <p:sp>
        <p:nvSpPr>
          <p:cNvPr id="27" name="Left Arrow 26"/>
          <p:cNvSpPr/>
          <p:nvPr/>
        </p:nvSpPr>
        <p:spPr>
          <a:xfrm>
            <a:off x="3273535" y="5326850"/>
            <a:ext cx="1786496" cy="42662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0"/>
          </a:p>
        </p:txBody>
      </p:sp>
      <p:sp>
        <p:nvSpPr>
          <p:cNvPr id="30" name="Up Arrow 29"/>
          <p:cNvSpPr/>
          <p:nvPr/>
        </p:nvSpPr>
        <p:spPr>
          <a:xfrm>
            <a:off x="1660356" y="3782949"/>
            <a:ext cx="506618" cy="1050616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0"/>
          </a:p>
        </p:txBody>
      </p:sp>
    </p:spTree>
    <p:extLst>
      <p:ext uri="{BB962C8B-B14F-4D97-AF65-F5344CB8AC3E}">
        <p14:creationId xmlns:p14="http://schemas.microsoft.com/office/powerpoint/2010/main" val="33578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532965" y="1026880"/>
            <a:ext cx="5907741" cy="609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59" dirty="0" smtClean="0">
                <a:solidFill>
                  <a:schemeClr val="bg1"/>
                </a:solidFill>
              </a:rPr>
              <a:t>SUPLEMENTAÇÃO </a:t>
            </a:r>
            <a:r>
              <a:rPr lang="pt-BR" sz="3359" dirty="0">
                <a:solidFill>
                  <a:schemeClr val="bg1"/>
                </a:solidFill>
              </a:rPr>
              <a:t>FEMININA</a:t>
            </a:r>
            <a:endParaRPr lang="en-US" sz="3359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98" y="2356068"/>
            <a:ext cx="7063674" cy="470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902901" y="1232505"/>
            <a:ext cx="39559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9980" indent="-299980">
              <a:lnSpc>
                <a:spcPct val="150000"/>
              </a:lnSpc>
              <a:buFontTx/>
              <a:buChar char="-"/>
            </a:pPr>
            <a:r>
              <a:rPr lang="pt-BR" b="1" dirty="0">
                <a:solidFill>
                  <a:schemeClr val="bg1"/>
                </a:solidFill>
              </a:rPr>
              <a:t>QUAL A DIFERENÇA ENTRE O WHEY FEMENINO </a:t>
            </a:r>
            <a:r>
              <a:rPr lang="pt-BR" b="1" dirty="0" smtClean="0">
                <a:solidFill>
                  <a:schemeClr val="bg1"/>
                </a:solidFill>
              </a:rPr>
              <a:t>PARA:</a:t>
            </a:r>
            <a:endParaRPr lang="pt-BR" b="1" dirty="0">
              <a:solidFill>
                <a:schemeClr val="bg1"/>
              </a:solidFill>
            </a:endParaRPr>
          </a:p>
          <a:p>
            <a:pPr marL="299980" indent="-299980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chemeClr val="bg1"/>
                </a:solidFill>
              </a:rPr>
              <a:t>MASCULINO?</a:t>
            </a:r>
          </a:p>
          <a:p>
            <a:pPr marL="299980" indent="-299980">
              <a:lnSpc>
                <a:spcPct val="150000"/>
              </a:lnSpc>
              <a:buFontTx/>
              <a:buChar char="-"/>
            </a:pPr>
            <a:r>
              <a:rPr lang="pt-BR" dirty="0" smtClean="0">
                <a:solidFill>
                  <a:schemeClr val="bg1"/>
                </a:solidFill>
              </a:rPr>
              <a:t>EMAGRECEDORES?</a:t>
            </a:r>
            <a:endParaRPr lang="pt-BR" dirty="0">
              <a:solidFill>
                <a:schemeClr val="bg1"/>
              </a:solidFill>
            </a:endParaRPr>
          </a:p>
          <a:p>
            <a:pPr marL="299980" indent="-299980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chemeClr val="bg1"/>
                </a:solidFill>
              </a:rPr>
              <a:t>PERDER SOMENTE </a:t>
            </a:r>
            <a:r>
              <a:rPr lang="pt-BR" dirty="0" smtClean="0">
                <a:solidFill>
                  <a:schemeClr val="bg1"/>
                </a:solidFill>
              </a:rPr>
              <a:t>BARRIGA?</a:t>
            </a:r>
            <a:endParaRPr lang="pt-BR" dirty="0">
              <a:solidFill>
                <a:schemeClr val="bg1"/>
              </a:solidFill>
            </a:endParaRPr>
          </a:p>
          <a:p>
            <a:pPr marL="299980" indent="-299980">
              <a:lnSpc>
                <a:spcPct val="150000"/>
              </a:lnSpc>
              <a:buFontTx/>
              <a:buChar char="-"/>
            </a:pPr>
            <a:r>
              <a:rPr lang="pt-BR" dirty="0" smtClean="0">
                <a:solidFill>
                  <a:schemeClr val="bg1"/>
                </a:solidFill>
              </a:rPr>
              <a:t>TERMOGÊNICOS?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ENSAIOS DANI\DANI EVIDENCE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06" y="1945342"/>
            <a:ext cx="3503140" cy="435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44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688" y="1478113"/>
            <a:ext cx="3511822" cy="609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59" b="1" dirty="0">
                <a:solidFill>
                  <a:schemeClr val="bg1"/>
                </a:solidFill>
              </a:rPr>
              <a:t>OFF SEASON</a:t>
            </a:r>
            <a:endParaRPr lang="en-US" sz="3359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830365" y="1478112"/>
            <a:ext cx="3007529" cy="609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59" b="1" dirty="0">
                <a:solidFill>
                  <a:schemeClr val="bg1"/>
                </a:solidFill>
              </a:rPr>
              <a:t>PRE CONTEST</a:t>
            </a:r>
            <a:endParaRPr lang="en-US" sz="3359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9" name="Picture 2" descr="https://fbcdn-sphotos-f-a.akamaihd.net/hphotos-ak-prn2/1376387_541630029258536_32316585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904" y="2288388"/>
            <a:ext cx="3765671" cy="325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pre con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7" y="2288388"/>
            <a:ext cx="3305626" cy="325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71054" y="1125639"/>
            <a:ext cx="2679805" cy="745194"/>
          </a:xfrm>
        </p:spPr>
        <p:txBody>
          <a:bodyPr/>
          <a:lstStyle/>
          <a:p>
            <a:r>
              <a:rPr lang="pt-BR" dirty="0" smtClean="0"/>
              <a:t>GLUTAMINA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19" y="2517164"/>
            <a:ext cx="6471876" cy="42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3507" y="1809385"/>
            <a:ext cx="7407990" cy="4430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Glutamina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para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saúde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 intestinal.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Usa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-se 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0.08gr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por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KG 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de peso.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Atletas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usam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0.3gr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por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KG 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de peso.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Hospitalar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utilizar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0.26gr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por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kg de peso.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- No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caso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de </a:t>
            </a:r>
            <a:r>
              <a:rPr lang="en-US" sz="3200" dirty="0" err="1" smtClean="0">
                <a:solidFill>
                  <a:srgbClr val="FFFF00"/>
                </a:solidFill>
                <a:latin typeface="+mj-lt"/>
                <a:cs typeface="Helvetica"/>
              </a:rPr>
              <a:t>câncer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+mj-lt"/>
                <a:cs typeface="Helvetica"/>
              </a:rPr>
              <a:t>não</a:t>
            </a:r>
            <a:r>
              <a:rPr lang="en-US" sz="3200" dirty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+mj-lt"/>
                <a:cs typeface="Helvetica"/>
              </a:rPr>
              <a:t>utilizar.31</a:t>
            </a:r>
            <a:endParaRPr lang="en-US" sz="3200" dirty="0">
              <a:solidFill>
                <a:srgbClr val="FFFF00"/>
              </a:solidFill>
              <a:latin typeface="+mj-lt"/>
              <a:cs typeface="Helvetica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GLUTAMINA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865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ANABOLISMO MUSCULAR</a:t>
            </a:r>
            <a:endParaRPr lang="pt-BR" dirty="0"/>
          </a:p>
        </p:txBody>
      </p:sp>
      <p:pic>
        <p:nvPicPr>
          <p:cNvPr id="3074" name="Picture 2" descr="Resultado de imagem para MUSCULO VERSUS OLEO MINE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4" y="2707342"/>
            <a:ext cx="8641976" cy="432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303059" y="3137647"/>
            <a:ext cx="1183341" cy="1084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09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1" y="3427938"/>
            <a:ext cx="57150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m para MUSCULO VERSUS OLEO MINE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1" y="222732"/>
            <a:ext cx="3054521" cy="290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456582" y="733837"/>
            <a:ext cx="568465" cy="62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00" name="Picture 4" descr="Resultado de imagem para MUSCULO VERSUS OLEO MINER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142" y="4213412"/>
            <a:ext cx="4047922" cy="270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6458579" y="4619093"/>
            <a:ext cx="1119528" cy="757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06" name="Picture 10" descr="Resultado de imagem para INFLAMACAO SYNTH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682" y="1528905"/>
            <a:ext cx="5300382" cy="234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6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ANABOLISMO MUSCULAR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3" y="2423887"/>
            <a:ext cx="8293673" cy="466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ANABOLISMO MUSCULAR</a:t>
            </a:r>
            <a:endParaRPr lang="pt-BR" dirty="0"/>
          </a:p>
        </p:txBody>
      </p:sp>
      <p:pic>
        <p:nvPicPr>
          <p:cNvPr id="5122" name="Picture 2" descr="Resultado de imagem para arnold schwarzeneg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7" y="2420472"/>
            <a:ext cx="7978289" cy="44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21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ANABOLISMO MUSCULAR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1" y="2663750"/>
            <a:ext cx="3945388" cy="406043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478" y="2663750"/>
            <a:ext cx="3517989" cy="406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ANABOLISMO MUSCULAR</a:t>
            </a:r>
            <a:endParaRPr lang="pt-BR" dirty="0"/>
          </a:p>
        </p:txBody>
      </p:sp>
      <p:pic>
        <p:nvPicPr>
          <p:cNvPr id="7170" name="Picture 2" descr="Resultado de imagem para CAROL SARAI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01" y="2375647"/>
            <a:ext cx="3042460" cy="45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gem para women's bodybuil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333" y="2374516"/>
            <a:ext cx="3049157" cy="456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73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ESTERÓIDES</a:t>
            </a:r>
            <a:endParaRPr lang="pt-BR" dirty="0"/>
          </a:p>
        </p:txBody>
      </p:sp>
      <p:pic>
        <p:nvPicPr>
          <p:cNvPr id="9218" name="Picture 2" descr="Resultado de imagem para ESTERO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89" y="2326710"/>
            <a:ext cx="7126941" cy="475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4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ESTERÓIDES</a:t>
            </a:r>
            <a:endParaRPr lang="pt-BR" dirty="0">
              <a:latin typeface="+mj-lt"/>
            </a:endParaRPr>
          </a:p>
        </p:txBody>
      </p:sp>
      <p:pic>
        <p:nvPicPr>
          <p:cNvPr id="10242" name="Picture 2" descr="Resultado de imagem para ESTERO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4" y="1846728"/>
            <a:ext cx="4194361" cy="335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09" y="3890682"/>
            <a:ext cx="4113267" cy="257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7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ESTERÓIDES</a:t>
            </a:r>
            <a:endParaRPr lang="pt-BR" dirty="0">
              <a:latin typeface="+mj-lt"/>
            </a:endParaRPr>
          </a:p>
        </p:txBody>
      </p:sp>
      <p:pic>
        <p:nvPicPr>
          <p:cNvPr id="11266" name="Picture 2" descr="Resultado de imagem para ESTERO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987597"/>
            <a:ext cx="7159879" cy="41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49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ESTERÓIDES</a:t>
            </a:r>
            <a:endParaRPr lang="pt-BR" dirty="0">
              <a:latin typeface="+mj-lt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06424" y="2862072"/>
            <a:ext cx="6729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rgbClr val="FFFF00"/>
                </a:solidFill>
              </a:rPr>
              <a:t>ESPORTISTAS QUE MAIS FAZEM USO DE ESTERÓIDES</a:t>
            </a:r>
            <a:endParaRPr lang="pt-BR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0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04800" y="744071"/>
            <a:ext cx="5710518" cy="986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         ESTERÓIDES</a:t>
            </a:r>
            <a:endParaRPr lang="pt-BR" dirty="0">
              <a:latin typeface="+mj-lt"/>
            </a:endParaRPr>
          </a:p>
        </p:txBody>
      </p:sp>
      <p:pic>
        <p:nvPicPr>
          <p:cNvPr id="12290" name="Picture 2" descr="Resultado de imagem para CICLIS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20" y="1795437"/>
            <a:ext cx="3515332" cy="234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m para COR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170" y="1790222"/>
            <a:ext cx="3524254" cy="234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Resultado de imagem para NATAÃÃ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20" y="4204973"/>
            <a:ext cx="3515331" cy="234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Resultado de imagem para POWERLIFT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170" y="4204973"/>
            <a:ext cx="3524254" cy="234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8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 - Sala da Diretoria">
  <a:themeElements>
    <a:clrScheme name="Íon - Sala da Diretoria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Íon - Sala da Diretoria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 - Sala da Diretoria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4051</TotalTime>
  <Words>2254</Words>
  <Application>Microsoft Office PowerPoint</Application>
  <PresentationFormat>Personalizar</PresentationFormat>
  <Paragraphs>386</Paragraphs>
  <Slides>67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67</vt:i4>
      </vt:variant>
    </vt:vector>
  </HeadingPairs>
  <TitlesOfParts>
    <vt:vector size="75" baseType="lpstr">
      <vt:lpstr>Aileron SemiBold</vt:lpstr>
      <vt:lpstr>Aileron Thin</vt:lpstr>
      <vt:lpstr>Arial</vt:lpstr>
      <vt:lpstr>Calibri</vt:lpstr>
      <vt:lpstr>Century Gothic</vt:lpstr>
      <vt:lpstr>Helvetica</vt:lpstr>
      <vt:lpstr>Wingdings 3</vt:lpstr>
      <vt:lpstr>Íon - Sala da Diretoria</vt:lpstr>
      <vt:lpstr>Apresentação do PowerPoint</vt:lpstr>
      <vt:lpstr>Agradecimentos</vt:lpstr>
      <vt:lpstr>Quem sou eu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SEU ALTO VALOR BIOLÓGICO (V.B)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GLUTAMINA</vt:lpstr>
      <vt:lpstr>Apresentação do PowerPoint</vt:lpstr>
      <vt:lpstr>ANABOLISMO MUSCULAR</vt:lpstr>
      <vt:lpstr>Apresentação do PowerPoint</vt:lpstr>
      <vt:lpstr>ANABOLISMO MUSCULAR</vt:lpstr>
      <vt:lpstr>ANABOLISMO MUSCULAR</vt:lpstr>
      <vt:lpstr>ANABOLISMO MUSCULAR</vt:lpstr>
      <vt:lpstr>ANABOLISMO MUSCULAR</vt:lpstr>
      <vt:lpstr>ESTERÓIDES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Vicente Staffico</dc:creator>
  <cp:lastModifiedBy>Usuário do Windows</cp:lastModifiedBy>
  <cp:revision>112</cp:revision>
  <dcterms:created xsi:type="dcterms:W3CDTF">2012-04-24T17:52:15Z</dcterms:created>
  <dcterms:modified xsi:type="dcterms:W3CDTF">2019-08-27T20:52:00Z</dcterms:modified>
</cp:coreProperties>
</file>